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8"/>
  </p:notesMasterIdLst>
  <p:sldIdLst>
    <p:sldId id="256" r:id="rId5"/>
    <p:sldId id="261" r:id="rId6"/>
    <p:sldId id="257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58" r:id="rId19"/>
    <p:sldId id="273" r:id="rId20"/>
    <p:sldId id="274" r:id="rId21"/>
    <p:sldId id="275" r:id="rId22"/>
    <p:sldId id="276" r:id="rId23"/>
    <p:sldId id="259" r:id="rId24"/>
    <p:sldId id="277" r:id="rId25"/>
    <p:sldId id="280" r:id="rId26"/>
    <p:sldId id="279" r:id="rId27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ys stil 2 - aks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472" autoAdjust="0"/>
    <p:restoredTop sz="95185" autoAdjust="0"/>
  </p:normalViewPr>
  <p:slideViewPr>
    <p:cSldViewPr>
      <p:cViewPr>
        <p:scale>
          <a:sx n="87" d="100"/>
          <a:sy n="87" d="100"/>
        </p:scale>
        <p:origin x="-372" y="-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4" d="100"/>
        <a:sy n="13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4EB97-D42A-42E8-98C7-95EC87449C32}" type="datetimeFigureOut">
              <a:rPr lang="nb-NO" smtClean="0"/>
              <a:t>08.06.2015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DC8E1-91B0-4A5F-9F15-BCED3036E5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396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DC8E1-91B0-4A5F-9F15-BCED3036E5D6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6521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360104" y="1628801"/>
            <a:ext cx="6408712" cy="1224136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338D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 title="Klikk for å legge til undertittel"/>
          <p:cNvSpPr>
            <a:spLocks noGrp="1"/>
          </p:cNvSpPr>
          <p:nvPr>
            <p:ph type="subTitle" idx="1"/>
          </p:nvPr>
        </p:nvSpPr>
        <p:spPr>
          <a:xfrm>
            <a:off x="1360104" y="2996952"/>
            <a:ext cx="6408712" cy="17281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338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1"/>
          <p:cNvSpPr>
            <a:spLocks noGrp="1"/>
          </p:cNvSpPr>
          <p:nvPr>
            <p:ph type="dt" sz="half" idx="2"/>
          </p:nvPr>
        </p:nvSpPr>
        <p:spPr>
          <a:xfrm>
            <a:off x="7164288" y="6355534"/>
            <a:ext cx="93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14276-EEDD-406A-9BFD-99BD0EB7C47B}" type="datetime1">
              <a:rPr lang="nb-NO" smtClean="0"/>
              <a:t>08.06.2015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8244408" y="6356350"/>
            <a:ext cx="442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01194-72E6-45CF-9942-7B359F3B706A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bunntekst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3521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3568" y="374221"/>
            <a:ext cx="6624736" cy="1038555"/>
          </a:xfrm>
          <a:prstGeom prst="rect">
            <a:avLst/>
          </a:prstGeom>
        </p:spPr>
        <p:txBody>
          <a:bodyPr/>
          <a:lstStyle>
            <a:lvl1pPr algn="l">
              <a:defRPr sz="4000" b="0">
                <a:solidFill>
                  <a:srgbClr val="00338D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10"/>
          </p:nvPr>
        </p:nvSpPr>
        <p:spPr>
          <a:xfrm>
            <a:off x="683568" y="1628800"/>
            <a:ext cx="7416824" cy="439258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338D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rgbClr val="00338D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rgbClr val="00338D"/>
                </a:solidFill>
                <a:latin typeface="+mn-lt"/>
                <a:cs typeface="Arial" pitchFamily="34" charset="0"/>
              </a:defRPr>
            </a:lvl3pPr>
            <a:lvl4pPr>
              <a:defRPr>
                <a:solidFill>
                  <a:srgbClr val="00338D"/>
                </a:solidFill>
                <a:latin typeface="+mn-lt"/>
                <a:cs typeface="Arial" pitchFamily="34" charset="0"/>
              </a:defRPr>
            </a:lvl4pPr>
            <a:lvl5pPr>
              <a:defRPr>
                <a:solidFill>
                  <a:srgbClr val="00338D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n-NO" noProof="0" dirty="0"/>
          </a:p>
        </p:txBody>
      </p:sp>
      <p:sp>
        <p:nvSpPr>
          <p:cNvPr id="5" name="Plassholder for dato 1"/>
          <p:cNvSpPr>
            <a:spLocks noGrp="1"/>
          </p:cNvSpPr>
          <p:nvPr>
            <p:ph type="dt" sz="half" idx="2"/>
          </p:nvPr>
        </p:nvSpPr>
        <p:spPr>
          <a:xfrm>
            <a:off x="7164288" y="6355534"/>
            <a:ext cx="93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6B101-3BC7-446C-8B2C-B9B52B6F1948}" type="datetime1">
              <a:rPr lang="nb-NO" smtClean="0"/>
              <a:t>08.06.2015</a:t>
            </a:fld>
            <a:endParaRPr lang="nb-NO"/>
          </a:p>
        </p:txBody>
      </p:sp>
      <p:sp>
        <p:nvSpPr>
          <p:cNvPr id="6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8244408" y="6356350"/>
            <a:ext cx="442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01194-72E6-45CF-9942-7B359F3B706A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unntekst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467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ald utan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683568" y="374221"/>
            <a:ext cx="6624736" cy="1038555"/>
          </a:xfrm>
          <a:prstGeom prst="rect">
            <a:avLst/>
          </a:prstGeom>
        </p:spPr>
        <p:txBody>
          <a:bodyPr/>
          <a:lstStyle>
            <a:lvl1pPr algn="l">
              <a:defRPr sz="4000" b="0">
                <a:solidFill>
                  <a:srgbClr val="00338D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innhold 3"/>
          <p:cNvSpPr>
            <a:spLocks noGrp="1"/>
          </p:cNvSpPr>
          <p:nvPr>
            <p:ph sz="quarter" idx="10"/>
          </p:nvPr>
        </p:nvSpPr>
        <p:spPr>
          <a:xfrm>
            <a:off x="683568" y="1628800"/>
            <a:ext cx="7416824" cy="439258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338D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rgbClr val="00338D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rgbClr val="00338D"/>
                </a:solidFill>
                <a:latin typeface="+mn-lt"/>
                <a:cs typeface="Arial" pitchFamily="34" charset="0"/>
              </a:defRPr>
            </a:lvl3pPr>
            <a:lvl4pPr>
              <a:defRPr>
                <a:solidFill>
                  <a:srgbClr val="00338D"/>
                </a:solidFill>
                <a:latin typeface="+mn-lt"/>
                <a:cs typeface="Arial" pitchFamily="34" charset="0"/>
              </a:defRPr>
            </a:lvl4pPr>
            <a:lvl5pPr>
              <a:defRPr>
                <a:solidFill>
                  <a:srgbClr val="00338D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n-NO" noProof="0" dirty="0"/>
          </a:p>
        </p:txBody>
      </p:sp>
      <p:sp>
        <p:nvSpPr>
          <p:cNvPr id="12" name="Plassholder for dato 1"/>
          <p:cNvSpPr>
            <a:spLocks noGrp="1"/>
          </p:cNvSpPr>
          <p:nvPr>
            <p:ph type="dt" sz="half" idx="2"/>
          </p:nvPr>
        </p:nvSpPr>
        <p:spPr>
          <a:xfrm>
            <a:off x="7164288" y="6355534"/>
            <a:ext cx="93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6B101-3BC7-446C-8B2C-B9B52B6F1948}" type="datetime1">
              <a:rPr lang="nb-NO" smtClean="0"/>
              <a:t>08.06.2015</a:t>
            </a:fld>
            <a:endParaRPr lang="nb-NO"/>
          </a:p>
        </p:txBody>
      </p:sp>
      <p:sp>
        <p:nvSpPr>
          <p:cNvPr id="13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8244408" y="6356350"/>
            <a:ext cx="442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01194-72E6-45CF-9942-7B359F3B706A}" type="slidenum">
              <a:rPr lang="nb-NO" smtClean="0"/>
              <a:t>‹#›</a:t>
            </a:fld>
            <a:endParaRPr lang="nb-NO"/>
          </a:p>
        </p:txBody>
      </p:sp>
      <p:sp>
        <p:nvSpPr>
          <p:cNvPr id="14" name="Plassholder for bunntekst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9448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ald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3"/>
          <p:cNvSpPr>
            <a:spLocks noGrp="1"/>
          </p:cNvSpPr>
          <p:nvPr>
            <p:ph sz="quarter" idx="10"/>
          </p:nvPr>
        </p:nvSpPr>
        <p:spPr>
          <a:xfrm>
            <a:off x="683568" y="1628800"/>
            <a:ext cx="3600400" cy="439258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338D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rgbClr val="00338D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rgbClr val="00338D"/>
                </a:solidFill>
                <a:latin typeface="+mn-lt"/>
                <a:cs typeface="Arial" pitchFamily="34" charset="0"/>
              </a:defRPr>
            </a:lvl3pPr>
            <a:lvl4pPr>
              <a:defRPr>
                <a:solidFill>
                  <a:srgbClr val="00338D"/>
                </a:solidFill>
                <a:latin typeface="+mn-lt"/>
                <a:cs typeface="Arial" pitchFamily="34" charset="0"/>
              </a:defRPr>
            </a:lvl4pPr>
            <a:lvl5pPr>
              <a:defRPr>
                <a:solidFill>
                  <a:srgbClr val="00338D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n-NO" noProof="0" dirty="0"/>
          </a:p>
        </p:txBody>
      </p:sp>
      <p:sp>
        <p:nvSpPr>
          <p:cNvPr id="5" name="Plassholder for innhold 3"/>
          <p:cNvSpPr>
            <a:spLocks noGrp="1"/>
          </p:cNvSpPr>
          <p:nvPr>
            <p:ph sz="quarter" idx="11"/>
          </p:nvPr>
        </p:nvSpPr>
        <p:spPr>
          <a:xfrm>
            <a:off x="4860032" y="1628800"/>
            <a:ext cx="3600400" cy="439258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338D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rgbClr val="00338D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rgbClr val="00338D"/>
                </a:solidFill>
                <a:latin typeface="+mn-lt"/>
                <a:cs typeface="Arial" pitchFamily="34" charset="0"/>
              </a:defRPr>
            </a:lvl3pPr>
            <a:lvl4pPr>
              <a:defRPr>
                <a:solidFill>
                  <a:srgbClr val="00338D"/>
                </a:solidFill>
                <a:latin typeface="+mn-lt"/>
                <a:cs typeface="Arial" pitchFamily="34" charset="0"/>
              </a:defRPr>
            </a:lvl4pPr>
            <a:lvl5pPr>
              <a:defRPr>
                <a:solidFill>
                  <a:srgbClr val="00338D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n-NO" noProof="0" dirty="0"/>
          </a:p>
        </p:txBody>
      </p:sp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683568" y="374221"/>
            <a:ext cx="6624736" cy="1038555"/>
          </a:xfrm>
          <a:prstGeom prst="rect">
            <a:avLst/>
          </a:prstGeom>
        </p:spPr>
        <p:txBody>
          <a:bodyPr/>
          <a:lstStyle>
            <a:lvl1pPr algn="l">
              <a:defRPr sz="4000" b="0">
                <a:solidFill>
                  <a:srgbClr val="00338D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dato 1"/>
          <p:cNvSpPr>
            <a:spLocks noGrp="1"/>
          </p:cNvSpPr>
          <p:nvPr>
            <p:ph type="dt" sz="half" idx="2"/>
          </p:nvPr>
        </p:nvSpPr>
        <p:spPr>
          <a:xfrm>
            <a:off x="7164288" y="6355534"/>
            <a:ext cx="93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5FB60-F915-4EC5-95EC-F41312B57728}" type="datetime1">
              <a:rPr lang="nb-NO" smtClean="0"/>
              <a:t>08.06.2015</a:t>
            </a:fld>
            <a:endParaRPr lang="nb-NO"/>
          </a:p>
        </p:txBody>
      </p:sp>
      <p:sp>
        <p:nvSpPr>
          <p:cNvPr id="9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8244408" y="6356350"/>
            <a:ext cx="442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01194-72E6-45CF-9942-7B359F3B706A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bunntekst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0561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ald x2 utan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3"/>
          <p:cNvSpPr>
            <a:spLocks noGrp="1"/>
          </p:cNvSpPr>
          <p:nvPr>
            <p:ph sz="quarter" idx="10"/>
          </p:nvPr>
        </p:nvSpPr>
        <p:spPr>
          <a:xfrm>
            <a:off x="683568" y="1628800"/>
            <a:ext cx="3600400" cy="439258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338D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rgbClr val="00338D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rgbClr val="00338D"/>
                </a:solidFill>
                <a:latin typeface="+mn-lt"/>
                <a:cs typeface="Arial" pitchFamily="34" charset="0"/>
              </a:defRPr>
            </a:lvl3pPr>
            <a:lvl4pPr>
              <a:defRPr>
                <a:solidFill>
                  <a:srgbClr val="00338D"/>
                </a:solidFill>
                <a:latin typeface="+mn-lt"/>
                <a:cs typeface="Arial" pitchFamily="34" charset="0"/>
              </a:defRPr>
            </a:lvl4pPr>
            <a:lvl5pPr>
              <a:defRPr>
                <a:solidFill>
                  <a:srgbClr val="00338D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n-NO" noProof="0" dirty="0"/>
          </a:p>
        </p:txBody>
      </p:sp>
      <p:sp>
        <p:nvSpPr>
          <p:cNvPr id="7" name="Plassholder for innhold 3"/>
          <p:cNvSpPr>
            <a:spLocks noGrp="1"/>
          </p:cNvSpPr>
          <p:nvPr>
            <p:ph sz="quarter" idx="11"/>
          </p:nvPr>
        </p:nvSpPr>
        <p:spPr>
          <a:xfrm>
            <a:off x="4860032" y="1628800"/>
            <a:ext cx="3600400" cy="439258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338D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rgbClr val="00338D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rgbClr val="00338D"/>
                </a:solidFill>
                <a:latin typeface="+mn-lt"/>
                <a:cs typeface="Arial" pitchFamily="34" charset="0"/>
              </a:defRPr>
            </a:lvl3pPr>
            <a:lvl4pPr>
              <a:defRPr>
                <a:solidFill>
                  <a:srgbClr val="00338D"/>
                </a:solidFill>
                <a:latin typeface="+mn-lt"/>
                <a:cs typeface="Arial" pitchFamily="34" charset="0"/>
              </a:defRPr>
            </a:lvl4pPr>
            <a:lvl5pPr>
              <a:defRPr>
                <a:solidFill>
                  <a:srgbClr val="00338D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n-NO" noProof="0" dirty="0"/>
          </a:p>
        </p:txBody>
      </p:sp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683568" y="374221"/>
            <a:ext cx="6624736" cy="1038555"/>
          </a:xfrm>
          <a:prstGeom prst="rect">
            <a:avLst/>
          </a:prstGeom>
        </p:spPr>
        <p:txBody>
          <a:bodyPr/>
          <a:lstStyle>
            <a:lvl1pPr algn="l">
              <a:defRPr sz="4000" b="0">
                <a:solidFill>
                  <a:srgbClr val="00338D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9" name="Plassholder for dato 1"/>
          <p:cNvSpPr>
            <a:spLocks noGrp="1"/>
          </p:cNvSpPr>
          <p:nvPr>
            <p:ph type="dt" sz="half" idx="2"/>
          </p:nvPr>
        </p:nvSpPr>
        <p:spPr>
          <a:xfrm>
            <a:off x="7164288" y="6355534"/>
            <a:ext cx="93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5FB60-F915-4EC5-95EC-F41312B57728}" type="datetime1">
              <a:rPr lang="nb-NO" smtClean="0"/>
              <a:t>08.06.2015</a:t>
            </a:fld>
            <a:endParaRPr lang="nb-NO"/>
          </a:p>
        </p:txBody>
      </p:sp>
      <p:sp>
        <p:nvSpPr>
          <p:cNvPr id="10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8244408" y="6356350"/>
            <a:ext cx="442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01194-72E6-45CF-9942-7B359F3B706A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Plassholder for bunntekst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9413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m/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2"/>
          </p:nvPr>
        </p:nvSpPr>
        <p:spPr>
          <a:xfrm>
            <a:off x="7164288" y="6355534"/>
            <a:ext cx="93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60FC3-324B-401B-87AC-C14A6FCE29EE}" type="datetime1">
              <a:rPr lang="nb-NO" smtClean="0"/>
              <a:t>08.06.2015</a:t>
            </a:fld>
            <a:endParaRPr lang="nb-NO"/>
          </a:p>
        </p:txBody>
      </p:sp>
      <p:sp>
        <p:nvSpPr>
          <p:cNvPr id="3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8244408" y="6356350"/>
            <a:ext cx="442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01194-72E6-45CF-9942-7B359F3B706A}" type="slidenum">
              <a:rPr lang="nb-NO" smtClean="0"/>
              <a:t>‹#›</a:t>
            </a:fld>
            <a:endParaRPr lang="nb-NO"/>
          </a:p>
        </p:txBody>
      </p:sp>
      <p:sp>
        <p:nvSpPr>
          <p:cNvPr id="4" name="Plassholder for bunntekst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3057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m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7683-573E-4B9D-8D67-E8749E4FE20C}" type="datetime1">
              <a:rPr lang="nb-NO" smtClean="0"/>
              <a:t>08.06.2015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E01194-72E6-45CF-9942-7B359F3B706A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Rektangel 5"/>
          <p:cNvSpPr/>
          <p:nvPr userDrawn="1"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4098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7683-573E-4B9D-8D67-E8749E4FE20C}" type="datetime1">
              <a:rPr lang="nb-NO" smtClean="0"/>
              <a:t>08.06.2015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E01194-72E6-45CF-9942-7B359F3B706A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Rektangel 5"/>
          <p:cNvSpPr/>
          <p:nvPr userDrawn="1"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Rektangel 1"/>
          <p:cNvSpPr/>
          <p:nvPr userDrawn="1"/>
        </p:nvSpPr>
        <p:spPr>
          <a:xfrm>
            <a:off x="0" y="6309320"/>
            <a:ext cx="2987824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7865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1256746"/>
          </a:xfrm>
          <a:prstGeom prst="rect">
            <a:avLst/>
          </a:prstGeom>
        </p:spPr>
      </p:pic>
      <p:pic>
        <p:nvPicPr>
          <p:cNvPr id="9" name="Picture 10" descr="Logo-HM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22" y="6416588"/>
            <a:ext cx="2304678" cy="25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ssholder for dato 1"/>
          <p:cNvSpPr>
            <a:spLocks noGrp="1"/>
          </p:cNvSpPr>
          <p:nvPr>
            <p:ph type="dt" sz="half" idx="2"/>
          </p:nvPr>
        </p:nvSpPr>
        <p:spPr>
          <a:xfrm>
            <a:off x="7164288" y="6355534"/>
            <a:ext cx="93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27683-573E-4B9D-8D67-E8749E4FE20C}" type="datetime1">
              <a:rPr lang="nb-NO" smtClean="0"/>
              <a:t>08.06.2015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8244408" y="6356350"/>
            <a:ext cx="442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01194-72E6-45CF-9942-7B359F3B706A}" type="slidenum">
              <a:rPr lang="nb-NO" smtClean="0"/>
              <a:t>‹#›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475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6" r:id="rId5"/>
    <p:sldLayoutId id="2147483652" r:id="rId6"/>
    <p:sldLayoutId id="2147483653" r:id="rId7"/>
    <p:sldLayoutId id="2147483655" r:id="rId8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115616" y="1340768"/>
            <a:ext cx="770485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n-NO"/>
          </a:p>
          <a:p>
            <a:r>
              <a:rPr lang="nn-NO" sz="4000" smtClean="0">
                <a:solidFill>
                  <a:schemeClr val="accent4"/>
                </a:solidFill>
              </a:rPr>
              <a:t>EQS-opplæring </a:t>
            </a:r>
            <a:r>
              <a:rPr lang="nn-NO" sz="4000">
                <a:solidFill>
                  <a:schemeClr val="accent4"/>
                </a:solidFill>
              </a:rPr>
              <a:t>på lync: </a:t>
            </a:r>
            <a:endParaRPr lang="nn-NO" sz="4000" smtClean="0">
              <a:solidFill>
                <a:schemeClr val="accent4"/>
              </a:solidFill>
            </a:endParaRPr>
          </a:p>
          <a:p>
            <a:r>
              <a:rPr lang="nb-NO" sz="4000" smtClean="0">
                <a:solidFill>
                  <a:schemeClr val="accent4"/>
                </a:solidFill>
              </a:rPr>
              <a:t>Meldingsoversikt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000" smtClean="0">
                <a:solidFill>
                  <a:schemeClr val="accent4"/>
                </a:solidFill>
              </a:rPr>
              <a:t>filter </a:t>
            </a:r>
            <a:r>
              <a:rPr lang="nb-NO" sz="4000">
                <a:solidFill>
                  <a:schemeClr val="accent4"/>
                </a:solidFill>
              </a:rPr>
              <a:t>(</a:t>
            </a:r>
            <a:r>
              <a:rPr lang="nb-NO" sz="4000" smtClean="0">
                <a:solidFill>
                  <a:schemeClr val="accent4"/>
                </a:solidFill>
              </a:rPr>
              <a:t>kriterier)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000">
                <a:solidFill>
                  <a:schemeClr val="accent4"/>
                </a:solidFill>
              </a:rPr>
              <a:t>o</a:t>
            </a:r>
            <a:r>
              <a:rPr lang="nb-NO" sz="4000" smtClean="0">
                <a:solidFill>
                  <a:schemeClr val="accent4"/>
                </a:solidFill>
              </a:rPr>
              <a:t>versikt over </a:t>
            </a:r>
            <a:r>
              <a:rPr lang="nb-NO" sz="4000" smtClean="0">
                <a:solidFill>
                  <a:schemeClr val="accent4"/>
                </a:solidFill>
              </a:rPr>
              <a:t>meldinger/ tiltak</a:t>
            </a:r>
            <a:endParaRPr lang="nb-NO" sz="4000" smtClean="0">
              <a:solidFill>
                <a:schemeClr val="accent4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000">
                <a:solidFill>
                  <a:schemeClr val="accent4"/>
                </a:solidFill>
              </a:rPr>
              <a:t>s</a:t>
            </a:r>
            <a:r>
              <a:rPr lang="nb-NO" sz="4000" smtClean="0">
                <a:solidFill>
                  <a:schemeClr val="accent4"/>
                </a:solidFill>
              </a:rPr>
              <a:t>tatistikk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000" smtClean="0">
                <a:solidFill>
                  <a:schemeClr val="accent4"/>
                </a:solidFill>
              </a:rPr>
              <a:t>diagrammer og rapportgenerator</a:t>
            </a:r>
            <a:endParaRPr lang="nb-NO" sz="4000">
              <a:solidFill>
                <a:schemeClr val="accent4"/>
              </a:solidFill>
            </a:endParaRPr>
          </a:p>
          <a:p>
            <a:r>
              <a:rPr lang="nb-NO" sz="4000" smtClean="0">
                <a:solidFill>
                  <a:schemeClr val="accent4"/>
                </a:solidFill>
              </a:rPr>
              <a:t>         		</a:t>
            </a:r>
            <a:endParaRPr lang="nn-NO" sz="4000">
              <a:solidFill>
                <a:schemeClr val="accent4"/>
              </a:solidFill>
            </a:endParaRPr>
          </a:p>
        </p:txBody>
      </p:sp>
      <p:sp>
        <p:nvSpPr>
          <p:cNvPr id="3" name="Plassholder for bunntekst 3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484163"/>
          </a:xfrm>
        </p:spPr>
        <p:txBody>
          <a:bodyPr/>
          <a:lstStyle/>
          <a:p>
            <a:pPr lvl="0" algn="l"/>
            <a:r>
              <a:rPr lang="nb-NO" sz="4000" smtClean="0">
                <a:solidFill>
                  <a:srgbClr val="4A66AC"/>
                </a:solidFill>
              </a:rPr>
              <a:t>08.06</a:t>
            </a:r>
            <a:r>
              <a:rPr lang="nb-NO" sz="4000">
                <a:solidFill>
                  <a:srgbClr val="4A66AC"/>
                </a:solidFill>
              </a:rPr>
              <a:t>. 15</a:t>
            </a:r>
            <a:endParaRPr lang="nn-NO" sz="4000">
              <a:solidFill>
                <a:srgbClr val="4A66AC"/>
              </a:solidFill>
            </a:endParaRP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167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F60FC3-324B-401B-87AC-C14A6FCE29EE}" type="datetime1">
              <a:rPr lang="nb-NO" smtClean="0"/>
              <a:t>08.06.2015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E01194-72E6-45CF-9942-7B359F3B706A}" type="slidenum">
              <a:rPr lang="nb-NO" smtClean="0"/>
              <a:t>10</a:t>
            </a:fld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2374193" y="548680"/>
            <a:ext cx="34752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>
                <a:solidFill>
                  <a:srgbClr val="00338D"/>
                </a:solidFill>
                <a:latin typeface="Calibri" pitchFamily="34" charset="0"/>
              </a:rPr>
              <a:t>Meldingsoversikt</a:t>
            </a:r>
            <a:endParaRPr lang="en-GB" sz="3600" b="1" dirty="0">
              <a:solidFill>
                <a:srgbClr val="00338D"/>
              </a:solidFill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74" y="1052735"/>
            <a:ext cx="8720414" cy="4900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3284984"/>
            <a:ext cx="1825403" cy="15121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8980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F60FC3-324B-401B-87AC-C14A6FCE29EE}" type="datetime1">
              <a:rPr lang="nb-NO" smtClean="0"/>
              <a:t>08.06.2015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E01194-72E6-45CF-9942-7B359F3B706A}" type="slidenum">
              <a:rPr lang="nb-NO" smtClean="0"/>
              <a:t>11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2333159" y="620688"/>
            <a:ext cx="38453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 b="1" smtClean="0">
                <a:solidFill>
                  <a:srgbClr val="4A66AC"/>
                </a:solidFill>
              </a:rPr>
              <a:t>Meldingsoversikt</a:t>
            </a:r>
            <a:endParaRPr lang="en-GB" sz="1400" b="1" i="1" dirty="0"/>
          </a:p>
        </p:txBody>
      </p:sp>
      <p:sp>
        <p:nvSpPr>
          <p:cNvPr id="6" name="Rektangel 5"/>
          <p:cNvSpPr/>
          <p:nvPr/>
        </p:nvSpPr>
        <p:spPr>
          <a:xfrm>
            <a:off x="979468" y="2348880"/>
            <a:ext cx="655272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  <a:defRPr/>
            </a:pPr>
            <a:r>
              <a:rPr lang="en-GB" b="1">
                <a:solidFill>
                  <a:srgbClr val="000000"/>
                </a:solidFill>
                <a:cs typeface="Arial" pitchFamily="34" charset="0"/>
              </a:rPr>
              <a:t>Mine filtre | Handling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  <a:defRPr/>
            </a:pPr>
            <a:r>
              <a:rPr lang="en-GB" i="1">
                <a:solidFill>
                  <a:srgbClr val="000000"/>
                </a:solidFill>
              </a:rPr>
              <a:t>Skjul merkede filter</a:t>
            </a:r>
            <a:r>
              <a:rPr lang="en-GB">
                <a:solidFill>
                  <a:srgbClr val="000000"/>
                </a:solidFill>
              </a:rPr>
              <a:t>: Skjule filter for at de ikke skal vises i listen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  <a:defRPr/>
            </a:pPr>
            <a:r>
              <a:rPr lang="en-GB" i="1">
                <a:solidFill>
                  <a:srgbClr val="000000"/>
                </a:solidFill>
              </a:rPr>
              <a:t>Vis merkede filter: </a:t>
            </a:r>
            <a:r>
              <a:rPr lang="en-GB">
                <a:solidFill>
                  <a:srgbClr val="000000"/>
                </a:solidFill>
              </a:rPr>
              <a:t>Vise filter som er skjulte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  <a:defRPr/>
            </a:pPr>
            <a:r>
              <a:rPr lang="en-GB" i="1">
                <a:solidFill>
                  <a:srgbClr val="000000"/>
                </a:solidFill>
              </a:rPr>
              <a:t>Slett merkede filter: </a:t>
            </a:r>
            <a:r>
              <a:rPr lang="en-GB">
                <a:solidFill>
                  <a:srgbClr val="000000"/>
                </a:solidFill>
              </a:rPr>
              <a:t>Slette egne filter 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  <a:defRPr/>
            </a:pPr>
            <a:r>
              <a:rPr lang="en-GB" i="1">
                <a:solidFill>
                  <a:srgbClr val="000000"/>
                </a:solidFill>
              </a:rPr>
              <a:t>Legg til stikkord for merkede filter: </a:t>
            </a:r>
            <a:r>
              <a:rPr lang="en-GB">
                <a:solidFill>
                  <a:srgbClr val="000000"/>
                </a:solidFill>
              </a:rPr>
              <a:t>Dette kan brukes for å lage personlig organisering av filter. Ved sortering av kolonnen </a:t>
            </a:r>
            <a:r>
              <a:rPr lang="en-GB" i="1">
                <a:solidFill>
                  <a:srgbClr val="000000"/>
                </a:solidFill>
              </a:rPr>
              <a:t>STIKKORD</a:t>
            </a:r>
            <a:r>
              <a:rPr lang="en-GB">
                <a:solidFill>
                  <a:srgbClr val="000000"/>
                </a:solidFill>
              </a:rPr>
              <a:t>, blir filtrene gruppert i tillegg til sortert. 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236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F60FC3-324B-401B-87AC-C14A6FCE29EE}" type="datetime1">
              <a:rPr lang="nb-NO" smtClean="0"/>
              <a:t>08.06.2015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E01194-72E6-45CF-9942-7B359F3B706A}" type="slidenum">
              <a:rPr lang="nb-NO" smtClean="0"/>
              <a:t>12</a:t>
            </a:fld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2349539" y="441538"/>
            <a:ext cx="34752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>
                <a:solidFill>
                  <a:srgbClr val="00338D"/>
                </a:solidFill>
                <a:latin typeface="Calibri" pitchFamily="34" charset="0"/>
              </a:rPr>
              <a:t>Meldingsoversikt</a:t>
            </a:r>
            <a:endParaRPr lang="en-GB" sz="3600" b="1" dirty="0">
              <a:solidFill>
                <a:srgbClr val="00338D"/>
              </a:solidFill>
              <a:latin typeface="Calibri" pitchFamily="34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467544" y="1087869"/>
            <a:ext cx="6696744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  <a:defRPr/>
            </a:pPr>
            <a:r>
              <a:rPr lang="en-GB" b="1">
                <a:solidFill>
                  <a:srgbClr val="000000"/>
                </a:solidFill>
                <a:cs typeface="Arial" pitchFamily="34" charset="0"/>
              </a:rPr>
              <a:t>Mine filtre | Vis skjulte filter</a:t>
            </a:r>
          </a:p>
          <a:p>
            <a:pPr>
              <a:spcBef>
                <a:spcPts val="600"/>
              </a:spcBef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  <a:defRPr/>
            </a:pPr>
            <a:r>
              <a:rPr lang="en-GB">
                <a:solidFill>
                  <a:srgbClr val="000000"/>
                </a:solidFill>
              </a:rPr>
              <a:t>Alle skjulte filter vises i listen. Skjulte filter er merket med “Skjult filter” bak navnet</a:t>
            </a:r>
            <a:r>
              <a:rPr lang="en-GB" b="1">
                <a:solidFill>
                  <a:srgbClr val="000000"/>
                </a:solidFill>
                <a:cs typeface="Arial" pitchFamily="34" charset="0"/>
              </a:rPr>
              <a:t>	</a:t>
            </a:r>
            <a:endParaRPr lang="en-GB" b="1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39" y="2028826"/>
            <a:ext cx="4705747" cy="418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445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F60FC3-324B-401B-87AC-C14A6FCE29EE}" type="datetime1">
              <a:rPr lang="nb-NO" smtClean="0"/>
              <a:t>08.06.2015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E01194-72E6-45CF-9942-7B359F3B706A}" type="slidenum">
              <a:rPr lang="nb-NO" smtClean="0"/>
              <a:t>13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2304049" y="620688"/>
            <a:ext cx="34781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>
                <a:solidFill>
                  <a:srgbClr val="00338D"/>
                </a:solidFill>
                <a:latin typeface="Calibri" pitchFamily="34" charset="0"/>
              </a:rPr>
              <a:t>Meldingsoversikt</a:t>
            </a:r>
            <a:endParaRPr lang="en-GB" sz="3600" b="1" dirty="0">
              <a:solidFill>
                <a:srgbClr val="00338D"/>
              </a:solidFill>
              <a:latin typeface="Calibri" pitchFamily="34" charset="0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1403648" y="1551563"/>
            <a:ext cx="65527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  <a:defRPr/>
            </a:pPr>
            <a:r>
              <a:rPr lang="en-GB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MELDINGER | ALLE FILTRE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  <a:defRPr/>
            </a:pPr>
            <a:r>
              <a:rPr lang="en-GB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Administrator kan fra dette valget se alle filter som er laget i bedriften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  <a:defRPr/>
            </a:pPr>
            <a:r>
              <a:rPr lang="en-GB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Søk etter filter-ID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  <a:defRPr/>
            </a:pPr>
            <a:r>
              <a:rPr lang="en-GB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Søk etter tittel på filter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  <a:defRPr/>
            </a:pPr>
            <a:r>
              <a:rPr lang="en-GB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Søk etter filter med å angi eier for </a:t>
            </a:r>
            <a:r>
              <a:rPr lang="en-GB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filtre</a:t>
            </a:r>
            <a:endParaRPr lang="en-GB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94" y="3933056"/>
            <a:ext cx="6850491" cy="792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154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F60FC3-324B-401B-87AC-C14A6FCE29EE}" type="datetime1">
              <a:rPr lang="nb-NO" smtClean="0"/>
              <a:t>08.06.2015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E01194-72E6-45CF-9942-7B359F3B706A}" type="slidenum">
              <a:rPr lang="nb-NO" smtClean="0"/>
              <a:t>14</a:t>
            </a:fld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2236278" y="620688"/>
            <a:ext cx="36136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smtClean="0">
                <a:solidFill>
                  <a:srgbClr val="00338D"/>
                </a:solidFill>
                <a:latin typeface="Calibri" pitchFamily="34" charset="0"/>
              </a:rPr>
              <a:t>Rapportgenerator</a:t>
            </a:r>
            <a:endParaRPr lang="en-GB" sz="3600" b="1" dirty="0">
              <a:solidFill>
                <a:srgbClr val="00338D"/>
              </a:solidFill>
              <a:latin typeface="Calibri" pitchFamily="34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539552" y="1196752"/>
            <a:ext cx="8136904" cy="5112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3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GB">
                <a:solidFill>
                  <a:srgbClr val="000000"/>
                </a:solidFill>
              </a:rPr>
              <a:t>Er tilgjengelig fra meldingsoversikten.</a:t>
            </a:r>
          </a:p>
          <a:p>
            <a:pPr marL="342900" indent="-342900">
              <a:lnSpc>
                <a:spcPct val="93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GB">
                <a:solidFill>
                  <a:srgbClr val="000000"/>
                </a:solidFill>
              </a:rPr>
              <a:t>Brukergrensesnitt legges opp mot prinsippene ved bruk av pivot-tabeller slik som i Microsoft Excel.</a:t>
            </a:r>
          </a:p>
          <a:p>
            <a:pPr marL="342900" indent="-342900">
              <a:lnSpc>
                <a:spcPct val="93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GB">
                <a:solidFill>
                  <a:srgbClr val="000000"/>
                </a:solidFill>
              </a:rPr>
              <a:t>Mulighet til å sammenstille meldinger ved å benytte hvilken som helst kolonne som rad, og vise verdiene i en annen som kolonne.</a:t>
            </a:r>
          </a:p>
          <a:p>
            <a:pPr marL="342900" indent="-342900">
              <a:lnSpc>
                <a:spcPct val="93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GB">
                <a:solidFill>
                  <a:srgbClr val="000000"/>
                </a:solidFill>
              </a:rPr>
              <a:t>Alle kolonner som vises i meldingsoversikten kan brukes for å utforme rapporen, dette inkluderer også skjemafelter.</a:t>
            </a:r>
          </a:p>
          <a:p>
            <a:pPr marL="342900" indent="-342900">
              <a:lnSpc>
                <a:spcPct val="93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GB">
                <a:solidFill>
                  <a:srgbClr val="000000"/>
                </a:solidFill>
              </a:rPr>
              <a:t>Mulig å velge mer enn ett felt i en boks.</a:t>
            </a:r>
          </a:p>
          <a:p>
            <a:pPr marL="342900" indent="-342900">
              <a:lnSpc>
                <a:spcPct val="93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GB">
                <a:solidFill>
                  <a:srgbClr val="000000"/>
                </a:solidFill>
              </a:rPr>
              <a:t>Rekkefølgen innbyrdes i en boks kan endres ved å dra det nederste opp.</a:t>
            </a:r>
          </a:p>
          <a:p>
            <a:pPr marL="342900" indent="-342900">
              <a:lnSpc>
                <a:spcPct val="93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GB">
                <a:solidFill>
                  <a:srgbClr val="000000"/>
                </a:solidFill>
              </a:rPr>
              <a:t>Ved utforming vises forhåndsvisning som bare bruker meldinger fra aktuell side i meldingsoversikten.</a:t>
            </a:r>
          </a:p>
          <a:p>
            <a:pPr marL="342900" indent="-342900">
              <a:lnSpc>
                <a:spcPct val="93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GB">
                <a:solidFill>
                  <a:srgbClr val="000000"/>
                </a:solidFill>
              </a:rPr>
              <a:t>Mulig å lage rapport på avledende verdier for datafelter: ukedag, uke, måned, kvartal, tertial og år</a:t>
            </a:r>
          </a:p>
          <a:p>
            <a:pPr marL="342900" indent="-342900">
              <a:lnSpc>
                <a:spcPct val="93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GB">
                <a:solidFill>
                  <a:srgbClr val="000000"/>
                </a:solidFill>
              </a:rPr>
              <a:t>Mulig å legge inn rad/kolonne for summering</a:t>
            </a:r>
          </a:p>
          <a:p>
            <a:pPr marL="342900" indent="-342900">
              <a:lnSpc>
                <a:spcPct val="93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GB">
                <a:solidFill>
                  <a:srgbClr val="000000"/>
                </a:solidFill>
              </a:rPr>
              <a:t>Mulig med aggregering for formelkolonner (datafelt)</a:t>
            </a:r>
          </a:p>
          <a:p>
            <a:pPr marL="342900" indent="-342900">
              <a:lnSpc>
                <a:spcPct val="93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GB">
                <a:solidFill>
                  <a:srgbClr val="000000"/>
                </a:solidFill>
              </a:rPr>
              <a:t>Mulig å sortere tabellen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456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F60FC3-324B-401B-87AC-C14A6FCE29EE}" type="datetime1">
              <a:rPr lang="nb-NO" smtClean="0"/>
              <a:t>08.06.2015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E01194-72E6-45CF-9942-7B359F3B706A}" type="slidenum">
              <a:rPr lang="nb-NO" smtClean="0"/>
              <a:t>15</a:t>
            </a:fld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1259632" y="548681"/>
            <a:ext cx="56527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4000" smtClean="0">
                <a:solidFill>
                  <a:schemeClr val="accent4"/>
                </a:solidFill>
              </a:rPr>
              <a:t> </a:t>
            </a:r>
            <a:r>
              <a:rPr lang="nb-NO" sz="3600" b="1">
                <a:solidFill>
                  <a:schemeClr val="accent4"/>
                </a:solidFill>
              </a:rPr>
              <a:t>Rapportgenerator</a:t>
            </a:r>
          </a:p>
          <a:p>
            <a:endParaRPr lang="nn-NO" sz="4000">
              <a:solidFill>
                <a:schemeClr val="accent4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611560" y="1483788"/>
            <a:ext cx="7200800" cy="2254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3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GB" i="1">
                <a:solidFill>
                  <a:srgbClr val="00338D"/>
                </a:solidFill>
              </a:rPr>
              <a:t>Vis ferdig rapport </a:t>
            </a:r>
            <a:r>
              <a:rPr lang="en-GB">
                <a:solidFill>
                  <a:srgbClr val="00338D"/>
                </a:solidFill>
              </a:rPr>
              <a:t>henter inn alle meldinger som tilfredsstiller de kriteriene du har satt i rapporten.</a:t>
            </a:r>
          </a:p>
          <a:p>
            <a:pPr marL="342900" indent="-342900">
              <a:lnSpc>
                <a:spcPct val="93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GB" i="1">
                <a:solidFill>
                  <a:srgbClr val="00338D"/>
                </a:solidFill>
              </a:rPr>
              <a:t>Vis utformingsmodus</a:t>
            </a:r>
            <a:r>
              <a:rPr lang="en-GB">
                <a:solidFill>
                  <a:srgbClr val="00338D"/>
                </a:solidFill>
              </a:rPr>
              <a:t> brukes for å endre rapporten.</a:t>
            </a:r>
          </a:p>
          <a:p>
            <a:pPr marL="342900" indent="-342900">
              <a:lnSpc>
                <a:spcPct val="93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GB" i="1">
                <a:solidFill>
                  <a:srgbClr val="00338D"/>
                </a:solidFill>
              </a:rPr>
              <a:t>Tøm tabell </a:t>
            </a:r>
            <a:r>
              <a:rPr lang="en-GB">
                <a:solidFill>
                  <a:srgbClr val="00338D"/>
                </a:solidFill>
              </a:rPr>
              <a:t>fjerner alle felter fra utformingsområdet og lar deg begynne på nytt.</a:t>
            </a:r>
          </a:p>
          <a:p>
            <a:pPr marL="342900" indent="-342900">
              <a:lnSpc>
                <a:spcPct val="93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GB" i="1">
                <a:solidFill>
                  <a:srgbClr val="00338D"/>
                </a:solidFill>
              </a:rPr>
              <a:t>Rapportfilter</a:t>
            </a:r>
            <a:r>
              <a:rPr lang="en-GB">
                <a:solidFill>
                  <a:srgbClr val="00338D"/>
                </a:solidFill>
              </a:rPr>
              <a:t> brukes til å lage flere nivåer i tabellen</a:t>
            </a:r>
            <a:r>
              <a:rPr lang="en-GB" smtClean="0">
                <a:solidFill>
                  <a:srgbClr val="00338D"/>
                </a:solidFill>
              </a:rPr>
              <a:t>.</a:t>
            </a:r>
            <a:endParaRPr lang="en-GB">
              <a:solidFill>
                <a:srgbClr val="00338D"/>
              </a:solidFill>
            </a:endParaRPr>
          </a:p>
          <a:p>
            <a:pPr>
              <a:lnSpc>
                <a:spcPct val="93000"/>
              </a:lnSpc>
              <a:spcBef>
                <a:spcPts val="700"/>
              </a:spcBef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GB">
                <a:solidFill>
                  <a:srgbClr val="00338D"/>
                </a:solidFill>
              </a:rPr>
              <a:t>Bildet under viser antall meldinger pr. enhet pr. status </a:t>
            </a:r>
            <a:endParaRPr lang="en-GB" dirty="0">
              <a:solidFill>
                <a:srgbClr val="00338D"/>
              </a:solidFill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63" y="3738636"/>
            <a:ext cx="7758641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51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F60FC3-324B-401B-87AC-C14A6FCE29EE}" type="datetime1">
              <a:rPr lang="nb-NO" smtClean="0"/>
              <a:t>08.06.2015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E01194-72E6-45CF-9942-7B359F3B706A}" type="slidenum">
              <a:rPr lang="nb-NO" smtClean="0"/>
              <a:t>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2564206" y="548680"/>
            <a:ext cx="36136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3600" b="1">
                <a:solidFill>
                  <a:srgbClr val="4A66AC"/>
                </a:solidFill>
              </a:rPr>
              <a:t>Rapportgenerator</a:t>
            </a:r>
          </a:p>
        </p:txBody>
      </p:sp>
      <p:sp>
        <p:nvSpPr>
          <p:cNvPr id="7" name="Rektangel 6"/>
          <p:cNvSpPr/>
          <p:nvPr/>
        </p:nvSpPr>
        <p:spPr>
          <a:xfrm>
            <a:off x="683568" y="1187532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tx1"/>
              </a:buClr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  <a:defRPr/>
            </a:pPr>
            <a:r>
              <a:rPr lang="en-GB" i="1">
                <a:solidFill>
                  <a:srgbClr val="000000"/>
                </a:solidFill>
              </a:rPr>
              <a:t>Gruppering etter avledede verdier for datofelter </a:t>
            </a:r>
            <a:endParaRPr lang="en-GB" i="1" dirty="0">
              <a:solidFill>
                <a:srgbClr val="000000"/>
              </a:solidFill>
            </a:endParaRP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26" y="1916832"/>
            <a:ext cx="2238688" cy="12574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896007"/>
            <a:ext cx="3372321" cy="40465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6006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F60FC3-324B-401B-87AC-C14A6FCE29EE}" type="datetime1">
              <a:rPr lang="nb-NO" smtClean="0"/>
              <a:t>08.06.2015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E01194-72E6-45CF-9942-7B359F3B706A}" type="slidenum">
              <a:rPr lang="nb-NO" smtClean="0"/>
              <a:t>17</a:t>
            </a:fld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2483768" y="692696"/>
            <a:ext cx="36136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3600" b="1">
                <a:solidFill>
                  <a:srgbClr val="4A66AC"/>
                </a:solidFill>
              </a:rPr>
              <a:t>Rapportgenerator</a:t>
            </a:r>
          </a:p>
        </p:txBody>
      </p:sp>
      <p:sp>
        <p:nvSpPr>
          <p:cNvPr id="6" name="Rektangel 5"/>
          <p:cNvSpPr/>
          <p:nvPr/>
        </p:nvSpPr>
        <p:spPr>
          <a:xfrm>
            <a:off x="537997" y="1477443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tx1"/>
              </a:buClr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  <a:defRPr/>
            </a:pPr>
            <a:r>
              <a:rPr lang="en-GB" i="1">
                <a:solidFill>
                  <a:srgbClr val="000000"/>
                </a:solidFill>
              </a:rPr>
              <a:t>Mulig å legge inn rad/kolonne for summering i rapportgenerator</a:t>
            </a:r>
            <a:endParaRPr lang="en-GB" i="1" dirty="0">
              <a:solidFill>
                <a:srgbClr val="000000"/>
              </a:solidFill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16832"/>
            <a:ext cx="3744416" cy="17261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2041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F60FC3-324B-401B-87AC-C14A6FCE29EE}" type="datetime1">
              <a:rPr lang="nb-NO" smtClean="0"/>
              <a:t>08.06.2015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E01194-72E6-45CF-9942-7B359F3B706A}" type="slidenum">
              <a:rPr lang="nb-NO" smtClean="0"/>
              <a:t>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2483768" y="548680"/>
            <a:ext cx="36136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3600" b="1">
                <a:solidFill>
                  <a:srgbClr val="4A66AC"/>
                </a:solidFill>
              </a:rPr>
              <a:t>Rapportgenerator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44824"/>
            <a:ext cx="5277587" cy="23911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6110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F60FC3-324B-401B-87AC-C14A6FCE29EE}" type="datetime1">
              <a:rPr lang="nb-NO" smtClean="0"/>
              <a:t>08.06.2015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E01194-72E6-45CF-9942-7B359F3B706A}" type="slidenum">
              <a:rPr lang="nb-NO" smtClean="0"/>
              <a:t>19</a:t>
            </a:fld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2627784" y="620688"/>
            <a:ext cx="17935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3600" b="1" smtClean="0">
                <a:solidFill>
                  <a:srgbClr val="4A66AC"/>
                </a:solidFill>
              </a:rPr>
              <a:t>Diagram</a:t>
            </a:r>
            <a:endParaRPr lang="nb-NO" sz="3600" b="1">
              <a:solidFill>
                <a:srgbClr val="4A66AC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971600" y="1443841"/>
            <a:ext cx="66967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>
                <a:solidFill>
                  <a:srgbClr val="00338D"/>
                </a:solidFill>
              </a:rPr>
              <a:t>Innhold i rapportgeneratoren kan visualiseres som diagrammer. En kan velge mellom: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nb-NO">
                <a:solidFill>
                  <a:srgbClr val="00338D"/>
                </a:solidFill>
              </a:rPr>
              <a:t>Stolpediagram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nb-NO">
                <a:solidFill>
                  <a:srgbClr val="00338D"/>
                </a:solidFill>
              </a:rPr>
              <a:t>Linjediagram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nb-NO">
                <a:solidFill>
                  <a:srgbClr val="00338D"/>
                </a:solidFill>
              </a:rPr>
              <a:t>Sektordiagram</a:t>
            </a:r>
          </a:p>
          <a:p>
            <a:r>
              <a:rPr lang="nb-NO" smtClean="0">
                <a:solidFill>
                  <a:srgbClr val="00338D"/>
                </a:solidFill>
              </a:rPr>
              <a:t>Stolpe- </a:t>
            </a:r>
            <a:r>
              <a:rPr lang="nb-NO">
                <a:solidFill>
                  <a:srgbClr val="00338D"/>
                </a:solidFill>
              </a:rPr>
              <a:t>og linjediagram har kun en farge, mens for sektordiagram kan en </a:t>
            </a:r>
            <a:r>
              <a:rPr lang="nb-NO" smtClean="0">
                <a:solidFill>
                  <a:srgbClr val="00338D"/>
                </a:solidFill>
              </a:rPr>
              <a:t>velge farge </a:t>
            </a:r>
            <a:r>
              <a:rPr lang="nb-NO">
                <a:solidFill>
                  <a:srgbClr val="00338D"/>
                </a:solidFill>
              </a:rPr>
              <a:t>selv.</a:t>
            </a:r>
          </a:p>
          <a:p>
            <a:r>
              <a:rPr lang="nb-NO" smtClean="0">
                <a:solidFill>
                  <a:srgbClr val="00338D"/>
                </a:solidFill>
              </a:rPr>
              <a:t>Kun </a:t>
            </a:r>
            <a:r>
              <a:rPr lang="nb-NO">
                <a:solidFill>
                  <a:srgbClr val="00338D"/>
                </a:solidFill>
              </a:rPr>
              <a:t>rapporter som har én kolonne i “rad” eller “kolonne” kan vises som graf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nb-NO">
                <a:solidFill>
                  <a:srgbClr val="00338D"/>
                </a:solidFill>
              </a:rPr>
              <a:t>Er dynamisk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nb-NO">
                <a:solidFill>
                  <a:srgbClr val="00338D"/>
                </a:solidFill>
              </a:rPr>
              <a:t>Kan eksporteres og lagres lokalt som bilde. Obs! Krever IE9 eller nyere eller Chrome eller FF	</a:t>
            </a:r>
          </a:p>
        </p:txBody>
      </p:sp>
    </p:spTree>
    <p:extLst>
      <p:ext uri="{BB962C8B-B14F-4D97-AF65-F5344CB8AC3E}">
        <p14:creationId xmlns:p14="http://schemas.microsoft.com/office/powerpoint/2010/main" val="4119812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F60FC3-324B-401B-87AC-C14A6FCE29EE}" type="datetime1">
              <a:rPr lang="nb-NO" smtClean="0"/>
              <a:t>08.06.2015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E01194-72E6-45CF-9942-7B359F3B706A}" type="slidenum">
              <a:rPr lang="nb-NO" smtClean="0"/>
              <a:t>2</a:t>
            </a:fld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683568" y="548681"/>
            <a:ext cx="770485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4000" smtClean="0">
                <a:solidFill>
                  <a:schemeClr val="accent4"/>
                </a:solidFill>
              </a:rPr>
              <a:t> </a:t>
            </a:r>
            <a:r>
              <a:rPr lang="nn-NO" sz="3600" smtClean="0">
                <a:solidFill>
                  <a:schemeClr val="accent4"/>
                </a:solidFill>
              </a:rPr>
              <a:t/>
            </a:r>
            <a:br>
              <a:rPr lang="nn-NO" sz="3600" smtClean="0">
                <a:solidFill>
                  <a:schemeClr val="accent4"/>
                </a:solidFill>
              </a:rPr>
            </a:br>
            <a:r>
              <a:rPr lang="nn-NO" sz="3600" smtClean="0">
                <a:solidFill>
                  <a:schemeClr val="accent4"/>
                </a:solidFill>
              </a:rPr>
              <a:t> </a:t>
            </a:r>
            <a:endParaRPr lang="nn-NO" sz="3600">
              <a:solidFill>
                <a:schemeClr val="accent4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683568" y="1340768"/>
            <a:ext cx="777686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3600" smtClean="0">
                <a:solidFill>
                  <a:schemeClr val="accent4"/>
                </a:solidFill>
              </a:rPr>
              <a:t>Sjekke skjema og </a:t>
            </a:r>
            <a:r>
              <a:rPr lang="nn-NO" sz="3600" err="1" smtClean="0">
                <a:solidFill>
                  <a:schemeClr val="accent4"/>
                </a:solidFill>
              </a:rPr>
              <a:t>hvilke</a:t>
            </a:r>
            <a:r>
              <a:rPr lang="nn-NO" sz="3600" smtClean="0">
                <a:solidFill>
                  <a:schemeClr val="accent4"/>
                </a:solidFill>
              </a:rPr>
              <a:t> felt en skal hente ut data </a:t>
            </a:r>
            <a:r>
              <a:rPr lang="nn-NO" sz="3600" err="1" smtClean="0">
                <a:solidFill>
                  <a:schemeClr val="accent4"/>
                </a:solidFill>
              </a:rPr>
              <a:t>fra</a:t>
            </a:r>
            <a:endParaRPr lang="nn-NO" sz="3600" smtClean="0">
              <a:solidFill>
                <a:schemeClr val="accent4"/>
              </a:solidFill>
            </a:endParaRPr>
          </a:p>
          <a:p>
            <a:r>
              <a:rPr lang="nn-NO" sz="3600">
                <a:solidFill>
                  <a:schemeClr val="accent4"/>
                </a:solidFill>
              </a:rPr>
              <a:t>H</a:t>
            </a:r>
            <a:r>
              <a:rPr lang="nn-NO" sz="3600" smtClean="0">
                <a:solidFill>
                  <a:schemeClr val="accent4"/>
                </a:solidFill>
              </a:rPr>
              <a:t>va </a:t>
            </a:r>
            <a:r>
              <a:rPr lang="nn-NO" sz="3600" err="1" smtClean="0">
                <a:solidFill>
                  <a:schemeClr val="accent4"/>
                </a:solidFill>
              </a:rPr>
              <a:t>ønsker</a:t>
            </a:r>
            <a:r>
              <a:rPr lang="nn-NO" sz="3600" smtClean="0">
                <a:solidFill>
                  <a:schemeClr val="accent4"/>
                </a:solidFill>
              </a:rPr>
              <a:t> en å få ut </a:t>
            </a:r>
            <a:r>
              <a:rPr lang="nn-NO" sz="3600" err="1" smtClean="0">
                <a:solidFill>
                  <a:schemeClr val="accent4"/>
                </a:solidFill>
              </a:rPr>
              <a:t>fra</a:t>
            </a:r>
            <a:r>
              <a:rPr lang="nn-NO" sz="3600" smtClean="0">
                <a:solidFill>
                  <a:schemeClr val="accent4"/>
                </a:solidFill>
              </a:rPr>
              <a:t> </a:t>
            </a:r>
            <a:r>
              <a:rPr lang="nn-NO" sz="3600" smtClean="0">
                <a:solidFill>
                  <a:schemeClr val="accent4"/>
                </a:solidFill>
              </a:rPr>
              <a:t>statistikken?</a:t>
            </a:r>
            <a:endParaRPr lang="nn-NO" sz="3600" smtClean="0">
              <a:solidFill>
                <a:schemeClr val="accent4"/>
              </a:solidFill>
            </a:endParaRPr>
          </a:p>
          <a:p>
            <a:endParaRPr lang="nn-NO" sz="3600">
              <a:solidFill>
                <a:schemeClr val="accent4"/>
              </a:solidFill>
            </a:endParaRPr>
          </a:p>
          <a:p>
            <a:r>
              <a:rPr lang="nb-NO" sz="4000" smtClean="0">
                <a:solidFill>
                  <a:schemeClr val="accent4"/>
                </a:solidFill>
              </a:rPr>
              <a:t>		</a:t>
            </a:r>
            <a:endParaRPr lang="nn-NO" sz="4000">
              <a:solidFill>
                <a:schemeClr val="accent4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1115616" y="1340768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n-NO"/>
          </a:p>
          <a:p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2892268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F60FC3-324B-401B-87AC-C14A6FCE29EE}" type="datetime1">
              <a:rPr lang="nb-NO" smtClean="0"/>
              <a:t>08.06.2015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E01194-72E6-45CF-9942-7B359F3B706A}" type="slidenum">
              <a:rPr lang="nb-NO" smtClean="0"/>
              <a:t>20</a:t>
            </a:fld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1259632" y="548681"/>
            <a:ext cx="56527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4000" smtClean="0">
                <a:solidFill>
                  <a:schemeClr val="accent4"/>
                </a:solidFill>
              </a:rPr>
              <a:t> </a:t>
            </a:r>
            <a:r>
              <a:rPr lang="nb-NO" sz="4000" b="1" smtClean="0">
                <a:solidFill>
                  <a:schemeClr val="accent4"/>
                </a:solidFill>
              </a:rPr>
              <a:t>Diagram</a:t>
            </a:r>
          </a:p>
        </p:txBody>
      </p:sp>
      <p:sp>
        <p:nvSpPr>
          <p:cNvPr id="6" name="Rektangel 5"/>
          <p:cNvSpPr/>
          <p:nvPr/>
        </p:nvSpPr>
        <p:spPr>
          <a:xfrm>
            <a:off x="683568" y="1556792"/>
            <a:ext cx="7704856" cy="3554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eaLnBrk="1" fontAlgn="base" latinLnBrk="0" hangingPunct="1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  <a:defRPr/>
            </a:pPr>
            <a:r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Times New Roman" pitchFamily="16" charset="0"/>
                <a:cs typeface="Arial" charset="0"/>
              </a:rPr>
              <a:t>Innhold i rapportgeneratoren kan visualiseres som diagrammer. En kan velge mellom:</a:t>
            </a:r>
          </a:p>
          <a:p>
            <a:pPr marL="800100" marR="0" lvl="1" indent="-342900" defTabSz="457200" eaLnBrk="1" fontAlgn="base" latinLnBrk="0" hangingPunct="1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  <a:defRPr/>
            </a:pPr>
            <a:r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Times New Roman" pitchFamily="16" charset="0"/>
                <a:cs typeface="Arial" charset="0"/>
              </a:rPr>
              <a:t>Stolpediagram</a:t>
            </a:r>
          </a:p>
          <a:p>
            <a:pPr marL="800100" marR="0" lvl="1" indent="-342900" defTabSz="457200" eaLnBrk="1" fontAlgn="base" latinLnBrk="0" hangingPunct="1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  <a:defRPr/>
            </a:pPr>
            <a:r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Times New Roman" pitchFamily="16" charset="0"/>
                <a:cs typeface="Arial" charset="0"/>
              </a:rPr>
              <a:t>Linjediagram</a:t>
            </a:r>
          </a:p>
          <a:p>
            <a:pPr marL="800100" marR="0" lvl="1" indent="-342900" defTabSz="457200" eaLnBrk="1" fontAlgn="base" latinLnBrk="0" hangingPunct="1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  <a:defRPr/>
            </a:pPr>
            <a:r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Times New Roman" pitchFamily="16" charset="0"/>
                <a:cs typeface="Arial" charset="0"/>
              </a:rPr>
              <a:t>Sektordiagram</a:t>
            </a:r>
          </a:p>
          <a:p>
            <a:pPr marL="0" marR="0" lvl="0" indent="0" defTabSz="457200" eaLnBrk="1" fontAlgn="base" latinLnBrk="0" hangingPunct="1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  <a:defRPr/>
            </a:pPr>
            <a:r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Times New Roman" pitchFamily="16" charset="0"/>
                <a:cs typeface="Arial" charset="0"/>
              </a:rPr>
              <a:t>	Stolpe- og linjediagram har kun en farge, mens for sektordiagram kan en velge 	farge selv.</a:t>
            </a:r>
          </a:p>
          <a:p>
            <a:pPr marL="0" marR="0" lvl="0" indent="0" defTabSz="457200" eaLnBrk="1" fontAlgn="base" latinLnBrk="0" hangingPunct="1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  <a:defRPr/>
            </a:pPr>
            <a:r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Times New Roman" pitchFamily="16" charset="0"/>
                <a:cs typeface="Arial" charset="0"/>
              </a:rPr>
              <a:t>	Kun rapporter som har én kolonne i “rad” eller “kolonne” kan vises som graf </a:t>
            </a:r>
          </a:p>
          <a:p>
            <a:pPr marL="342900" marR="0" lvl="0" indent="-342900" defTabSz="457200" eaLnBrk="1" fontAlgn="base" latinLnBrk="0" hangingPunct="1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  <a:defRPr/>
            </a:pPr>
            <a:r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Times New Roman" pitchFamily="16" charset="0"/>
                <a:cs typeface="Arial" charset="0"/>
              </a:rPr>
              <a:t>Er dynamisk</a:t>
            </a:r>
          </a:p>
          <a:p>
            <a:pPr marL="342900" marR="0" lvl="0" indent="-342900" defTabSz="457200" eaLnBrk="1" fontAlgn="base" latinLnBrk="0" hangingPunct="1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  <a:defRPr/>
            </a:pPr>
            <a:r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Times New Roman" pitchFamily="16" charset="0"/>
                <a:cs typeface="Arial" charset="0"/>
              </a:rPr>
              <a:t>Kan eksporteres og lagres lokalt som bilde. </a:t>
            </a:r>
            <a:r>
              <a:rPr kumimoji="0" lang="en-GB" sz="1800" b="0" i="1" u="none" strike="noStrike" kern="0" cap="none" spc="0" normalizeH="0" baseline="0" noProof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Times New Roman" pitchFamily="16" charset="0"/>
                <a:cs typeface="Arial" charset="0"/>
              </a:rPr>
              <a:t>Obs! Krever IE9 eller nyere eller Chrome eller FF</a:t>
            </a: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srgbClr val="00338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36480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F60FC3-324B-401B-87AC-C14A6FCE29EE}" type="datetime1">
              <a:rPr lang="nb-NO" smtClean="0"/>
              <a:t>08.06.2015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E01194-72E6-45CF-9942-7B359F3B706A}" type="slidenum">
              <a:rPr lang="nb-NO" smtClean="0"/>
              <a:t>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1907704" y="620688"/>
            <a:ext cx="3168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3600" b="1">
                <a:solidFill>
                  <a:srgbClr val="4A66AC"/>
                </a:solidFill>
              </a:rPr>
              <a:t>Diagram</a:t>
            </a: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22" y="1243760"/>
            <a:ext cx="4853340" cy="1584176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96952"/>
            <a:ext cx="3535685" cy="1180692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68" y="4293096"/>
            <a:ext cx="2880627" cy="160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74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F60FC3-324B-401B-87AC-C14A6FCE29EE}" type="datetime1">
              <a:rPr lang="nb-NO" smtClean="0"/>
              <a:t>08.06.2015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E01194-72E6-45CF-9942-7B359F3B706A}" type="slidenum">
              <a:rPr lang="nb-NO" smtClean="0"/>
              <a:t>22</a:t>
            </a:fld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2627784" y="404664"/>
            <a:ext cx="28225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3600" b="1">
                <a:solidFill>
                  <a:srgbClr val="4A66AC"/>
                </a:solidFill>
              </a:rPr>
              <a:t>Lenke til </a:t>
            </a:r>
            <a:r>
              <a:rPr lang="nb-NO" sz="3600" b="1" smtClean="0">
                <a:solidFill>
                  <a:srgbClr val="4A66AC"/>
                </a:solidFill>
              </a:rPr>
              <a:t>filter</a:t>
            </a:r>
            <a:endParaRPr lang="nb-NO" sz="3600" b="1">
              <a:solidFill>
                <a:srgbClr val="4A66AC"/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683568" y="1772816"/>
            <a:ext cx="770485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nb-NO" sz="2200">
                <a:solidFill>
                  <a:srgbClr val="00338D"/>
                </a:solidFill>
              </a:rPr>
              <a:t>Administratorer kan nå se alle filter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nb-NO" sz="2200">
                <a:solidFill>
                  <a:srgbClr val="00338D"/>
                </a:solidFill>
              </a:rPr>
              <a:t>Visning av filter i </a:t>
            </a:r>
            <a:r>
              <a:rPr lang="nb-NO" sz="2200" smtClean="0">
                <a:solidFill>
                  <a:srgbClr val="00338D"/>
                </a:solidFill>
              </a:rPr>
              <a:t>dokumenter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nb-NO" sz="2200">
                <a:solidFill>
                  <a:srgbClr val="00338D"/>
                </a:solidFill>
              </a:rPr>
              <a:t>Kan angi hvilke deler fra filteret en ønsker å vise, </a:t>
            </a:r>
            <a:r>
              <a:rPr lang="nb-NO" sz="2200" smtClean="0">
                <a:solidFill>
                  <a:srgbClr val="00338D"/>
                </a:solidFill>
              </a:rPr>
              <a:t>eks	</a:t>
            </a:r>
            <a:endParaRPr lang="nb-NO" sz="2200">
              <a:solidFill>
                <a:srgbClr val="00338D"/>
              </a:solidFill>
            </a:endParaRPr>
          </a:p>
          <a:p>
            <a:pPr marL="1257300" lvl="2" indent="-342900">
              <a:buFont typeface="Arial" pitchFamily="34" charset="0"/>
              <a:buChar char="•"/>
            </a:pPr>
            <a:r>
              <a:rPr lang="nb-NO">
                <a:solidFill>
                  <a:srgbClr val="00338D"/>
                </a:solidFill>
              </a:rPr>
              <a:t>{{EQSFilter xxxx}} – viser meldinger og rapport fra </a:t>
            </a:r>
            <a:r>
              <a:rPr lang="nb-NO" smtClean="0">
                <a:solidFill>
                  <a:srgbClr val="00338D"/>
                </a:solidFill>
              </a:rPr>
              <a:t>filteret</a:t>
            </a:r>
            <a:endParaRPr lang="nb-NO">
              <a:solidFill>
                <a:srgbClr val="00338D"/>
              </a:solidFill>
            </a:endParaRPr>
          </a:p>
          <a:p>
            <a:pPr marL="1257300" lvl="2" indent="-342900">
              <a:buFont typeface="Arial" pitchFamily="34" charset="0"/>
              <a:buChar char="•"/>
            </a:pPr>
            <a:r>
              <a:rPr lang="nb-NO">
                <a:solidFill>
                  <a:srgbClr val="00338D"/>
                </a:solidFill>
              </a:rPr>
              <a:t>{{EQSFilter xxxx message}} – viser kun meldinger fra filteret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nb-NO">
                <a:solidFill>
                  <a:srgbClr val="00338D"/>
                </a:solidFill>
              </a:rPr>
              <a:t>{{EQSFilter xxxx graph}} – viser kun graf fra filteret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nb-NO">
                <a:solidFill>
                  <a:srgbClr val="00338D"/>
                </a:solidFill>
              </a:rPr>
              <a:t>{{EQSFilter xxxx pivot}} – viser rapport fra filteret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nb-NO">
                <a:solidFill>
                  <a:srgbClr val="00338D"/>
                </a:solidFill>
              </a:rPr>
              <a:t>{{EQSFilter xxxx risk}} – viser risikomatrise fra filteret</a:t>
            </a:r>
          </a:p>
        </p:txBody>
      </p:sp>
    </p:spTree>
    <p:extLst>
      <p:ext uri="{BB962C8B-B14F-4D97-AF65-F5344CB8AC3E}">
        <p14:creationId xmlns:p14="http://schemas.microsoft.com/office/powerpoint/2010/main" val="77248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F60FC3-324B-401B-87AC-C14A6FCE29EE}" type="datetime1">
              <a:rPr lang="nb-NO" smtClean="0"/>
              <a:t>08.06.2015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E01194-72E6-45CF-9942-7B359F3B706A}" type="slidenum">
              <a:rPr lang="nb-NO" smtClean="0"/>
              <a:t>23</a:t>
            </a:fld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1031978" y="404664"/>
            <a:ext cx="55308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3600" b="1">
                <a:solidFill>
                  <a:srgbClr val="4A66AC"/>
                </a:solidFill>
              </a:rPr>
              <a:t>Lenke til </a:t>
            </a:r>
            <a:r>
              <a:rPr lang="nb-NO" sz="3600" b="1" smtClean="0">
                <a:solidFill>
                  <a:srgbClr val="4A66AC"/>
                </a:solidFill>
              </a:rPr>
              <a:t>filter fra dokument</a:t>
            </a:r>
            <a:endParaRPr lang="nb-NO" sz="3600" b="1">
              <a:solidFill>
                <a:srgbClr val="4A66AC"/>
              </a:solidFill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07" y="1050995"/>
            <a:ext cx="6233306" cy="507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330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F60FC3-324B-401B-87AC-C14A6FCE29EE}" type="datetime1">
              <a:rPr lang="nb-NO" smtClean="0"/>
              <a:t>08.06.2015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E01194-72E6-45CF-9942-7B359F3B706A}" type="slidenum">
              <a:rPr lang="nb-NO" smtClean="0"/>
              <a:t>3</a:t>
            </a:fld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683568" y="548681"/>
            <a:ext cx="770485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4000" smtClean="0">
                <a:solidFill>
                  <a:schemeClr val="accent4"/>
                </a:solidFill>
              </a:rPr>
              <a:t> </a:t>
            </a:r>
            <a:r>
              <a:rPr lang="nn-NO" sz="4000" b="1" smtClean="0">
                <a:solidFill>
                  <a:schemeClr val="accent4"/>
                </a:solidFill>
              </a:rPr>
              <a:t>Kriterier</a:t>
            </a:r>
          </a:p>
          <a:p>
            <a:endParaRPr lang="nn-NO" sz="800">
              <a:solidFill>
                <a:schemeClr val="accent4"/>
              </a:solidFill>
            </a:endParaRPr>
          </a:p>
          <a:p>
            <a:r>
              <a:rPr lang="nn-NO" sz="3600" smtClean="0">
                <a:solidFill>
                  <a:schemeClr val="accent4"/>
                </a:solidFill>
              </a:rPr>
              <a:t>Standardfilter</a:t>
            </a:r>
          </a:p>
          <a:p>
            <a:r>
              <a:rPr lang="nn-NO" sz="3600" smtClean="0">
                <a:solidFill>
                  <a:schemeClr val="accent4"/>
                </a:solidFill>
              </a:rPr>
              <a:t>Ser </a:t>
            </a:r>
            <a:r>
              <a:rPr lang="nn-NO" sz="3600" err="1" smtClean="0">
                <a:solidFill>
                  <a:schemeClr val="accent4"/>
                </a:solidFill>
              </a:rPr>
              <a:t>meldinger</a:t>
            </a:r>
            <a:r>
              <a:rPr lang="nn-NO" sz="3600" smtClean="0">
                <a:solidFill>
                  <a:schemeClr val="accent4"/>
                </a:solidFill>
              </a:rPr>
              <a:t> </a:t>
            </a:r>
            <a:r>
              <a:rPr lang="nn-NO" sz="3600" err="1" smtClean="0">
                <a:solidFill>
                  <a:schemeClr val="accent4"/>
                </a:solidFill>
              </a:rPr>
              <a:t>hvor</a:t>
            </a:r>
            <a:r>
              <a:rPr lang="nn-NO" sz="3600" smtClean="0">
                <a:solidFill>
                  <a:schemeClr val="accent4"/>
                </a:solidFill>
              </a:rPr>
              <a:t> en har diverse roller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n-NO" sz="3600">
                <a:solidFill>
                  <a:schemeClr val="accent4"/>
                </a:solidFill>
              </a:rPr>
              <a:t>v</a:t>
            </a:r>
            <a:r>
              <a:rPr lang="nn-NO" sz="3600" smtClean="0">
                <a:solidFill>
                  <a:schemeClr val="accent4"/>
                </a:solidFill>
              </a:rPr>
              <a:t>anlig bruker ser egne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n-NO" sz="3600" smtClean="0">
                <a:solidFill>
                  <a:schemeClr val="accent4"/>
                </a:solidFill>
              </a:rPr>
              <a:t>enhetsadministrator</a:t>
            </a:r>
            <a:r>
              <a:rPr lang="nn-NO" sz="3600" smtClean="0">
                <a:solidFill>
                  <a:schemeClr val="accent4"/>
                </a:solidFill>
              </a:rPr>
              <a:t>; egne og de han er administrator for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n-NO" sz="3600">
                <a:solidFill>
                  <a:schemeClr val="accent4"/>
                </a:solidFill>
              </a:rPr>
              <a:t>t</a:t>
            </a:r>
            <a:r>
              <a:rPr lang="nn-NO" sz="3600" smtClean="0">
                <a:solidFill>
                  <a:schemeClr val="accent4"/>
                </a:solidFill>
              </a:rPr>
              <a:t>oppadministrator ser </a:t>
            </a:r>
            <a:r>
              <a:rPr lang="nn-NO" sz="3600" smtClean="0">
                <a:solidFill>
                  <a:schemeClr val="accent4"/>
                </a:solidFill>
              </a:rPr>
              <a:t>alle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n-NO" sz="3600">
                <a:solidFill>
                  <a:schemeClr val="accent4"/>
                </a:solidFill>
              </a:rPr>
              <a:t>d</a:t>
            </a:r>
            <a:r>
              <a:rPr lang="nn-NO" sz="3600" smtClean="0">
                <a:solidFill>
                  <a:schemeClr val="accent4"/>
                </a:solidFill>
              </a:rPr>
              <a:t>u kan bruke ditt eget filter som standardfilter</a:t>
            </a:r>
            <a:r>
              <a:rPr lang="nn-NO" sz="3600" smtClean="0">
                <a:solidFill>
                  <a:schemeClr val="accent4"/>
                </a:solidFill>
              </a:rPr>
              <a:t/>
            </a:r>
            <a:br>
              <a:rPr lang="nn-NO" sz="3600" smtClean="0">
                <a:solidFill>
                  <a:schemeClr val="accent4"/>
                </a:solidFill>
              </a:rPr>
            </a:br>
            <a:r>
              <a:rPr lang="nn-NO" sz="3600" smtClean="0">
                <a:solidFill>
                  <a:schemeClr val="accent4"/>
                </a:solidFill>
              </a:rPr>
              <a:t> </a:t>
            </a:r>
            <a:endParaRPr lang="nn-NO" sz="360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407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F60FC3-324B-401B-87AC-C14A6FCE29EE}" type="datetime1">
              <a:rPr lang="nb-NO" smtClean="0"/>
              <a:t>08.06.2015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E01194-72E6-45CF-9942-7B359F3B706A}" type="slidenum">
              <a:rPr lang="nb-NO" smtClean="0"/>
              <a:t>4</a:t>
            </a:fld>
            <a:endParaRPr lang="nb-NO"/>
          </a:p>
        </p:txBody>
      </p:sp>
      <p:sp>
        <p:nvSpPr>
          <p:cNvPr id="8" name="Rektangel 7"/>
          <p:cNvSpPr/>
          <p:nvPr/>
        </p:nvSpPr>
        <p:spPr>
          <a:xfrm>
            <a:off x="611560" y="332656"/>
            <a:ext cx="6984776" cy="6063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3000"/>
              </a:lnSpc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4000" err="1" smtClean="0">
                <a:solidFill>
                  <a:schemeClr val="accent4"/>
                </a:solidFill>
                <a:latin typeface="+mj-lt"/>
                <a:cs typeface="Times New Roman" pitchFamily="18" charset="0"/>
              </a:rPr>
              <a:t>Tiltak</a:t>
            </a:r>
            <a:endParaRPr lang="en-GB" sz="4000">
              <a:solidFill>
                <a:schemeClr val="accent4"/>
              </a:solidFill>
              <a:latin typeface="+mj-lt"/>
              <a:cs typeface="Times New Roman" pitchFamily="18" charset="0"/>
            </a:endParaRPr>
          </a:p>
          <a:p>
            <a:pPr marL="285750" indent="-285750">
              <a:lnSpc>
                <a:spcPct val="93000"/>
              </a:lnSpc>
              <a:spcBef>
                <a:spcPts val="600"/>
              </a:spcBef>
              <a:buFont typeface="Wingdings" pitchFamily="2" charset="2"/>
              <a:buChar char="ü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smtClean="0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Et </a:t>
            </a:r>
            <a:r>
              <a:rPr lang="en-GB" sz="2800" i="1" err="1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tiltak</a:t>
            </a:r>
            <a:r>
              <a:rPr lang="en-GB" sz="2800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GB" sz="2800" err="1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er</a:t>
            </a:r>
            <a:r>
              <a:rPr lang="en-GB" sz="2800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 en </a:t>
            </a:r>
            <a:r>
              <a:rPr lang="en-GB" sz="2800" err="1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konkret</a:t>
            </a:r>
            <a:r>
              <a:rPr lang="en-GB" sz="2800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GB" sz="2800" err="1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oppgave</a:t>
            </a:r>
            <a:r>
              <a:rPr lang="en-GB" sz="2800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GB" sz="2800" err="1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som</a:t>
            </a:r>
            <a:r>
              <a:rPr lang="en-GB" sz="2800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GB" sz="2800" err="1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er</a:t>
            </a:r>
            <a:r>
              <a:rPr lang="en-GB" sz="2800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GB" sz="2800" err="1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knyttet</a:t>
            </a:r>
            <a:r>
              <a:rPr lang="en-GB" sz="2800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GB" sz="2800" err="1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til</a:t>
            </a:r>
            <a:r>
              <a:rPr lang="en-GB" sz="2800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 en melding. 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ü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Et </a:t>
            </a:r>
            <a:r>
              <a:rPr lang="en-GB" sz="2800" err="1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tiltak</a:t>
            </a:r>
            <a:r>
              <a:rPr lang="en-GB" sz="2800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GB" sz="2800" err="1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får</a:t>
            </a:r>
            <a:r>
              <a:rPr lang="en-GB" sz="2800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GB" sz="2800" err="1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tilordnet</a:t>
            </a:r>
            <a:r>
              <a:rPr lang="en-GB" sz="2800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 en </a:t>
            </a:r>
            <a:r>
              <a:rPr lang="en-GB" sz="2800" i="1" err="1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tiltaksansvarlig</a:t>
            </a:r>
            <a:r>
              <a:rPr lang="en-GB" sz="2800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GB" sz="2800" err="1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som</a:t>
            </a:r>
            <a:r>
              <a:rPr lang="en-GB" sz="2800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GB" sz="2800" err="1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blir</a:t>
            </a:r>
            <a:r>
              <a:rPr lang="en-GB" sz="2800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GB" sz="2800" err="1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eier</a:t>
            </a:r>
            <a:r>
              <a:rPr lang="en-GB" sz="2800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GB" sz="2800" err="1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av</a:t>
            </a:r>
            <a:r>
              <a:rPr lang="en-GB" sz="2800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GB" sz="2800" i="1" err="1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tiltaksoppgaven</a:t>
            </a:r>
            <a:r>
              <a:rPr lang="en-GB" sz="2800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. 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ü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Et </a:t>
            </a:r>
            <a:r>
              <a:rPr lang="en-GB" sz="2800" err="1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tiltak</a:t>
            </a:r>
            <a:r>
              <a:rPr lang="en-GB" sz="2800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GB" sz="2800" err="1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kan</a:t>
            </a:r>
            <a:r>
              <a:rPr lang="en-GB" sz="2800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GB" sz="2800" err="1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f.eks</a:t>
            </a:r>
            <a:r>
              <a:rPr lang="en-GB" sz="2800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. </a:t>
            </a:r>
            <a:r>
              <a:rPr lang="en-GB" sz="2800" err="1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være</a:t>
            </a:r>
            <a:r>
              <a:rPr lang="en-GB" sz="2800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GB" sz="2800" err="1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noe</a:t>
            </a:r>
            <a:r>
              <a:rPr lang="en-GB" sz="2800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GB" sz="2800" err="1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som</a:t>
            </a:r>
            <a:r>
              <a:rPr lang="en-GB" sz="2800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GB" sz="2800" err="1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må</a:t>
            </a:r>
            <a:r>
              <a:rPr lang="en-GB" sz="2800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GB" sz="2800" err="1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utføres</a:t>
            </a:r>
            <a:r>
              <a:rPr lang="en-GB" sz="2800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en-GB" sz="2800" err="1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utredes</a:t>
            </a:r>
            <a:r>
              <a:rPr lang="en-GB" sz="2800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en-GB" sz="2800" err="1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utbedres</a:t>
            </a:r>
            <a:r>
              <a:rPr lang="en-GB" sz="2800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GB" sz="2800" err="1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eller</a:t>
            </a:r>
            <a:r>
              <a:rPr lang="en-GB" sz="2800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GB" sz="2800" err="1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produseres</a:t>
            </a:r>
            <a:r>
              <a:rPr lang="en-GB" sz="2800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GB" sz="2800" err="1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før</a:t>
            </a:r>
            <a:r>
              <a:rPr lang="en-GB" sz="2800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 en melding </a:t>
            </a:r>
            <a:r>
              <a:rPr lang="en-GB" sz="2800" err="1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kan</a:t>
            </a:r>
            <a:r>
              <a:rPr lang="en-GB" sz="2800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GB" sz="2800" err="1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lukkes</a:t>
            </a:r>
            <a:r>
              <a:rPr lang="en-GB" sz="2800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.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ü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Man </a:t>
            </a:r>
            <a:r>
              <a:rPr lang="en-GB" sz="2800" err="1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kan</a:t>
            </a:r>
            <a:r>
              <a:rPr lang="en-GB" sz="2800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GB" sz="2800" err="1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knytte</a:t>
            </a:r>
            <a:r>
              <a:rPr lang="en-GB" sz="2800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 et </a:t>
            </a:r>
            <a:r>
              <a:rPr lang="en-GB" sz="2800" err="1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vilkårlig</a:t>
            </a:r>
            <a:r>
              <a:rPr lang="en-GB" sz="2800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GB" sz="2800" err="1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antall</a:t>
            </a:r>
            <a:r>
              <a:rPr lang="en-GB" sz="2800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GB" sz="2800" err="1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tiltak</a:t>
            </a:r>
            <a:r>
              <a:rPr lang="en-GB" sz="2800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GB" sz="2800" err="1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til</a:t>
            </a:r>
            <a:r>
              <a:rPr lang="en-GB" sz="2800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 en melding. 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ü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i="1" err="1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Tiltaksgodkjenner</a:t>
            </a:r>
            <a:r>
              <a:rPr lang="en-GB" sz="2800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GB" sz="2800" err="1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skal</a:t>
            </a:r>
            <a:r>
              <a:rPr lang="en-GB" sz="2800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GB" sz="2800" err="1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godkjenne</a:t>
            </a:r>
            <a:r>
              <a:rPr lang="en-GB" sz="2800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GB" sz="2800" err="1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eller</a:t>
            </a:r>
            <a:r>
              <a:rPr lang="en-GB" sz="2800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GB" sz="2800" err="1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avslå</a:t>
            </a:r>
            <a:r>
              <a:rPr lang="en-GB" sz="2800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GB" sz="2800" err="1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godkjenning</a:t>
            </a:r>
            <a:r>
              <a:rPr lang="en-GB" sz="2800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GB" sz="2800" err="1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av</a:t>
            </a:r>
            <a:r>
              <a:rPr lang="en-GB" sz="2800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GB" sz="2800" err="1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utførte</a:t>
            </a:r>
            <a:r>
              <a:rPr lang="en-GB" sz="2800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GB" sz="2800" err="1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tiltak</a:t>
            </a:r>
            <a:r>
              <a:rPr lang="en-GB" sz="2800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GB" sz="2800" err="1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på</a:t>
            </a:r>
            <a:r>
              <a:rPr lang="en-GB" sz="2800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GB" sz="2800" err="1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meldingen</a:t>
            </a:r>
            <a:r>
              <a:rPr lang="en-GB" sz="2800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9699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F60FC3-324B-401B-87AC-C14A6FCE29EE}" type="datetime1">
              <a:rPr lang="nb-NO" smtClean="0"/>
              <a:t>08.06.2015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E01194-72E6-45CF-9942-7B359F3B706A}" type="slidenum">
              <a:rPr lang="nb-NO" smtClean="0"/>
              <a:t>5</a:t>
            </a:fld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2117134" y="620688"/>
            <a:ext cx="38453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 b="1">
                <a:solidFill>
                  <a:srgbClr val="4A66AC"/>
                </a:solidFill>
              </a:rPr>
              <a:t>Meldingsoversikt</a:t>
            </a:r>
          </a:p>
        </p:txBody>
      </p:sp>
      <p:sp>
        <p:nvSpPr>
          <p:cNvPr id="6" name="Rektangel 5"/>
          <p:cNvSpPr/>
          <p:nvPr/>
        </p:nvSpPr>
        <p:spPr>
          <a:xfrm>
            <a:off x="971600" y="1690063"/>
            <a:ext cx="669674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2263" indent="-322263">
              <a:spcBef>
                <a:spcPts val="600"/>
              </a:spcBef>
              <a:buClr>
                <a:srgbClr val="00338D"/>
              </a:buClr>
              <a:buFont typeface="Wingdings" charset="2"/>
              <a:buChar char=""/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  <a:defRPr/>
            </a:pPr>
            <a:r>
              <a:rPr lang="en-GB" sz="2000" b="1">
                <a:solidFill>
                  <a:srgbClr val="00338D"/>
                </a:solidFill>
                <a:latin typeface="Times New Roman" pitchFamily="18" charset="0"/>
                <a:cs typeface="Times New Roman" pitchFamily="18" charset="0"/>
              </a:rPr>
              <a:t>Vis </a:t>
            </a:r>
            <a:r>
              <a:rPr lang="en-GB" sz="2000" b="1" err="1">
                <a:solidFill>
                  <a:srgbClr val="00338D"/>
                </a:solidFill>
                <a:latin typeface="Times New Roman" pitchFamily="18" charset="0"/>
                <a:cs typeface="Times New Roman" pitchFamily="18" charset="0"/>
              </a:rPr>
              <a:t>Meldinger</a:t>
            </a:r>
            <a:endParaRPr lang="en-GB" sz="2000" b="1">
              <a:solidFill>
                <a:srgbClr val="00338D"/>
              </a:solidFill>
              <a:latin typeface="Times New Roman" pitchFamily="18" charset="0"/>
              <a:cs typeface="Times New Roman" pitchFamily="18" charset="0"/>
            </a:endParaRPr>
          </a:p>
          <a:p>
            <a:pPr marL="779463" lvl="1" indent="-322263">
              <a:spcBef>
                <a:spcPts val="600"/>
              </a:spcBef>
              <a:buClr>
                <a:srgbClr val="00338D"/>
              </a:buClr>
              <a:buFont typeface="Wingdings" charset="2"/>
              <a:buChar char=""/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  <a:defRPr/>
            </a:pPr>
            <a:r>
              <a:rPr lang="en-GB" sz="2000">
                <a:solidFill>
                  <a:srgbClr val="00338D"/>
                </a:solidFill>
                <a:latin typeface="Times New Roman" pitchFamily="18" charset="0"/>
                <a:cs typeface="Times New Roman" pitchFamily="18" charset="0"/>
              </a:rPr>
              <a:t>Her </a:t>
            </a:r>
            <a:r>
              <a:rPr lang="en-GB" sz="2000" err="1">
                <a:solidFill>
                  <a:srgbClr val="00338D"/>
                </a:solidFill>
                <a:latin typeface="Times New Roman" pitchFamily="18" charset="0"/>
                <a:cs typeface="Times New Roman" pitchFamily="18" charset="0"/>
              </a:rPr>
              <a:t>vil</a:t>
            </a:r>
            <a:r>
              <a:rPr lang="en-GB" sz="2000">
                <a:solidFill>
                  <a:srgbClr val="00338D"/>
                </a:solidFill>
                <a:latin typeface="Times New Roman" pitchFamily="18" charset="0"/>
                <a:cs typeface="Times New Roman" pitchFamily="18" charset="0"/>
              </a:rPr>
              <a:t> du se </a:t>
            </a:r>
            <a:r>
              <a:rPr lang="en-GB" sz="2000" err="1">
                <a:solidFill>
                  <a:srgbClr val="00338D"/>
                </a:solidFill>
                <a:latin typeface="Times New Roman" pitchFamily="18" charset="0"/>
                <a:cs typeface="Times New Roman" pitchFamily="18" charset="0"/>
              </a:rPr>
              <a:t>meldinger</a:t>
            </a:r>
            <a:r>
              <a:rPr lang="en-GB" sz="2000">
                <a:solidFill>
                  <a:srgbClr val="00338D"/>
                </a:solidFill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GB" sz="2000" err="1">
                <a:solidFill>
                  <a:srgbClr val="00338D"/>
                </a:solidFill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GB" sz="2000">
                <a:solidFill>
                  <a:srgbClr val="00338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err="1">
                <a:solidFill>
                  <a:srgbClr val="00338D"/>
                </a:solidFill>
                <a:latin typeface="Times New Roman" pitchFamily="18" charset="0"/>
                <a:cs typeface="Times New Roman" pitchFamily="18" charset="0"/>
              </a:rPr>
              <a:t>tilgang</a:t>
            </a:r>
            <a:r>
              <a:rPr lang="en-GB" sz="2000">
                <a:solidFill>
                  <a:srgbClr val="00338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err="1">
                <a:solidFill>
                  <a:srgbClr val="00338D"/>
                </a:solidFill>
                <a:latin typeface="Times New Roman" pitchFamily="18" charset="0"/>
                <a:cs typeface="Times New Roman" pitchFamily="18" charset="0"/>
              </a:rPr>
              <a:t>til</a:t>
            </a:r>
            <a:r>
              <a:rPr lang="en-GB" sz="2000">
                <a:solidFill>
                  <a:srgbClr val="00338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err="1">
                <a:solidFill>
                  <a:srgbClr val="00338D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2000">
                <a:solidFill>
                  <a:srgbClr val="00338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err="1">
                <a:solidFill>
                  <a:srgbClr val="00338D"/>
                </a:solidFill>
                <a:latin typeface="Times New Roman" pitchFamily="18" charset="0"/>
                <a:cs typeface="Times New Roman" pitchFamily="18" charset="0"/>
              </a:rPr>
              <a:t>hht</a:t>
            </a:r>
            <a:r>
              <a:rPr lang="en-GB" sz="2000">
                <a:solidFill>
                  <a:srgbClr val="00338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err="1">
                <a:solidFill>
                  <a:srgbClr val="00338D"/>
                </a:solidFill>
                <a:latin typeface="Times New Roman" pitchFamily="18" charset="0"/>
                <a:cs typeface="Times New Roman" pitchFamily="18" charset="0"/>
              </a:rPr>
              <a:t>gitte</a:t>
            </a:r>
            <a:r>
              <a:rPr lang="en-GB" sz="2000">
                <a:solidFill>
                  <a:srgbClr val="00338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err="1">
                <a:solidFill>
                  <a:srgbClr val="00338D"/>
                </a:solidFill>
                <a:latin typeface="Times New Roman" pitchFamily="18" charset="0"/>
                <a:cs typeface="Times New Roman" pitchFamily="18" charset="0"/>
              </a:rPr>
              <a:t>kriterier</a:t>
            </a:r>
            <a:r>
              <a:rPr lang="en-GB" sz="2000">
                <a:solidFill>
                  <a:srgbClr val="00338D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000" err="1">
                <a:solidFill>
                  <a:srgbClr val="00338D"/>
                </a:solidFill>
                <a:latin typeface="Times New Roman" pitchFamily="18" charset="0"/>
                <a:cs typeface="Times New Roman" pitchFamily="18" charset="0"/>
              </a:rPr>
              <a:t>Dette</a:t>
            </a:r>
            <a:r>
              <a:rPr lang="en-GB" sz="2000">
                <a:solidFill>
                  <a:srgbClr val="00338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err="1">
                <a:solidFill>
                  <a:srgbClr val="00338D"/>
                </a:solidFill>
                <a:latin typeface="Times New Roman" pitchFamily="18" charset="0"/>
                <a:cs typeface="Times New Roman" pitchFamily="18" charset="0"/>
              </a:rPr>
              <a:t>valget</a:t>
            </a:r>
            <a:r>
              <a:rPr lang="en-GB" sz="2000">
                <a:solidFill>
                  <a:srgbClr val="00338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err="1">
                <a:solidFill>
                  <a:srgbClr val="00338D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GB" sz="2000">
                <a:solidFill>
                  <a:srgbClr val="00338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err="1">
                <a:solidFill>
                  <a:srgbClr val="00338D"/>
                </a:solidFill>
                <a:latin typeface="Times New Roman" pitchFamily="18" charset="0"/>
                <a:cs typeface="Times New Roman" pitchFamily="18" charset="0"/>
              </a:rPr>
              <a:t>satt</a:t>
            </a:r>
            <a:r>
              <a:rPr lang="en-GB" sz="2000">
                <a:solidFill>
                  <a:srgbClr val="00338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err="1">
                <a:solidFill>
                  <a:srgbClr val="00338D"/>
                </a:solidFill>
                <a:latin typeface="Times New Roman" pitchFamily="18" charset="0"/>
                <a:cs typeface="Times New Roman" pitchFamily="18" charset="0"/>
              </a:rPr>
              <a:t>som</a:t>
            </a:r>
            <a:r>
              <a:rPr lang="en-GB" sz="2000">
                <a:solidFill>
                  <a:srgbClr val="00338D"/>
                </a:solidFill>
                <a:latin typeface="Times New Roman" pitchFamily="18" charset="0"/>
                <a:cs typeface="Times New Roman" pitchFamily="18" charset="0"/>
              </a:rPr>
              <a:t> standard </a:t>
            </a:r>
            <a:r>
              <a:rPr lang="en-GB" sz="2000" err="1">
                <a:solidFill>
                  <a:srgbClr val="00338D"/>
                </a:solidFill>
                <a:latin typeface="Times New Roman" pitchFamily="18" charset="0"/>
                <a:cs typeface="Times New Roman" pitchFamily="18" charset="0"/>
              </a:rPr>
              <a:t>når</a:t>
            </a:r>
            <a:r>
              <a:rPr lang="en-GB" sz="2000">
                <a:solidFill>
                  <a:srgbClr val="00338D"/>
                </a:solidFill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GB" sz="2000" err="1">
                <a:solidFill>
                  <a:srgbClr val="00338D"/>
                </a:solidFill>
                <a:latin typeface="Times New Roman" pitchFamily="18" charset="0"/>
                <a:cs typeface="Times New Roman" pitchFamily="18" charset="0"/>
              </a:rPr>
              <a:t>kommer</a:t>
            </a:r>
            <a:r>
              <a:rPr lang="en-GB" sz="2000">
                <a:solidFill>
                  <a:srgbClr val="00338D"/>
                </a:solidFill>
                <a:latin typeface="Times New Roman" pitchFamily="18" charset="0"/>
                <a:cs typeface="Times New Roman" pitchFamily="18" charset="0"/>
              </a:rPr>
              <a:t> inn </a:t>
            </a:r>
            <a:r>
              <a:rPr lang="en-GB" sz="2000" err="1">
                <a:solidFill>
                  <a:srgbClr val="00338D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2000">
                <a:solidFill>
                  <a:srgbClr val="00338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err="1">
                <a:solidFill>
                  <a:srgbClr val="00338D"/>
                </a:solidFill>
                <a:latin typeface="Times New Roman" pitchFamily="18" charset="0"/>
                <a:cs typeface="Times New Roman" pitchFamily="18" charset="0"/>
              </a:rPr>
              <a:t>meldingsoversikten</a:t>
            </a:r>
            <a:r>
              <a:rPr lang="en-GB" sz="2000">
                <a:solidFill>
                  <a:srgbClr val="00338D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>
              <a:spcBef>
                <a:spcPts val="600"/>
              </a:spcBef>
              <a:buClr>
                <a:srgbClr val="00338D"/>
              </a:buClr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  <a:defRPr/>
            </a:pPr>
            <a:r>
              <a:rPr lang="en-GB" sz="2000">
                <a:solidFill>
                  <a:srgbClr val="00338D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22263" indent="-322263">
              <a:spcBef>
                <a:spcPts val="600"/>
              </a:spcBef>
              <a:buClr>
                <a:srgbClr val="00338D"/>
              </a:buClr>
              <a:buFont typeface="Wingdings" charset="2"/>
              <a:buChar char=""/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  <a:defRPr/>
            </a:pPr>
            <a:r>
              <a:rPr lang="en-GB" sz="2000" b="1">
                <a:solidFill>
                  <a:srgbClr val="00338D"/>
                </a:solidFill>
                <a:latin typeface="Times New Roman" pitchFamily="18" charset="0"/>
                <a:cs typeface="Times New Roman" pitchFamily="18" charset="0"/>
              </a:rPr>
              <a:t>Vis </a:t>
            </a:r>
            <a:r>
              <a:rPr lang="en-GB" sz="2000" b="1" smtClean="0">
                <a:solidFill>
                  <a:srgbClr val="00338D"/>
                </a:solidFill>
                <a:latin typeface="Times New Roman" pitchFamily="18" charset="0"/>
                <a:cs typeface="Times New Roman" pitchFamily="18" charset="0"/>
              </a:rPr>
              <a:t>Tiltak</a:t>
            </a:r>
            <a:endParaRPr lang="en-GB" sz="2000" b="1">
              <a:solidFill>
                <a:srgbClr val="00338D"/>
              </a:solidFill>
              <a:latin typeface="Times New Roman" pitchFamily="18" charset="0"/>
              <a:cs typeface="Times New Roman" pitchFamily="18" charset="0"/>
            </a:endParaRPr>
          </a:p>
          <a:p>
            <a:pPr marL="779463" lvl="1" indent="-322263">
              <a:spcBef>
                <a:spcPts val="600"/>
              </a:spcBef>
              <a:buClr>
                <a:srgbClr val="00338D"/>
              </a:buClr>
              <a:buFont typeface="Wingdings" charset="2"/>
              <a:buChar char=""/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  <a:defRPr/>
            </a:pPr>
            <a:r>
              <a:rPr lang="en-GB" sz="2000">
                <a:solidFill>
                  <a:srgbClr val="00338D"/>
                </a:solidFill>
                <a:latin typeface="Times New Roman" pitchFamily="18" charset="0"/>
                <a:cs typeface="Times New Roman" pitchFamily="18" charset="0"/>
              </a:rPr>
              <a:t>Her </a:t>
            </a:r>
            <a:r>
              <a:rPr lang="en-GB" sz="2000" smtClean="0">
                <a:solidFill>
                  <a:srgbClr val="00338D"/>
                </a:solidFill>
                <a:latin typeface="Times New Roman" pitchFamily="18" charset="0"/>
                <a:cs typeface="Times New Roman" pitchFamily="18" charset="0"/>
              </a:rPr>
              <a:t>vil </a:t>
            </a:r>
            <a:r>
              <a:rPr lang="en-GB" sz="2000">
                <a:solidFill>
                  <a:srgbClr val="00338D"/>
                </a:solidFill>
                <a:latin typeface="Times New Roman" pitchFamily="18" charset="0"/>
                <a:cs typeface="Times New Roman" pitchFamily="18" charset="0"/>
              </a:rPr>
              <a:t>du </a:t>
            </a:r>
            <a:r>
              <a:rPr lang="en-GB" sz="2000" err="1">
                <a:solidFill>
                  <a:srgbClr val="00338D"/>
                </a:solidFill>
                <a:latin typeface="Times New Roman" pitchFamily="18" charset="0"/>
                <a:cs typeface="Times New Roman" pitchFamily="18" charset="0"/>
              </a:rPr>
              <a:t>få</a:t>
            </a:r>
            <a:r>
              <a:rPr lang="en-GB" sz="2000">
                <a:solidFill>
                  <a:srgbClr val="00338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err="1">
                <a:solidFill>
                  <a:srgbClr val="00338D"/>
                </a:solidFill>
                <a:latin typeface="Times New Roman" pitchFamily="18" charset="0"/>
                <a:cs typeface="Times New Roman" pitchFamily="18" charset="0"/>
              </a:rPr>
              <a:t>oversikt</a:t>
            </a:r>
            <a:r>
              <a:rPr lang="en-GB" sz="2000">
                <a:solidFill>
                  <a:srgbClr val="00338D"/>
                </a:solidFill>
                <a:latin typeface="Times New Roman" pitchFamily="18" charset="0"/>
                <a:cs typeface="Times New Roman" pitchFamily="18" charset="0"/>
              </a:rPr>
              <a:t> over </a:t>
            </a:r>
            <a:r>
              <a:rPr lang="en-GB" sz="2000" err="1">
                <a:solidFill>
                  <a:srgbClr val="00338D"/>
                </a:solidFill>
                <a:latin typeface="Times New Roman" pitchFamily="18" charset="0"/>
                <a:cs typeface="Times New Roman" pitchFamily="18" charset="0"/>
              </a:rPr>
              <a:t>alle</a:t>
            </a:r>
            <a:r>
              <a:rPr lang="en-GB" sz="2000">
                <a:solidFill>
                  <a:srgbClr val="00338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err="1">
                <a:solidFill>
                  <a:srgbClr val="00338D"/>
                </a:solidFill>
                <a:latin typeface="Times New Roman" pitchFamily="18" charset="0"/>
                <a:cs typeface="Times New Roman" pitchFamily="18" charset="0"/>
              </a:rPr>
              <a:t>tiltak</a:t>
            </a:r>
            <a:r>
              <a:rPr lang="en-GB" sz="2000">
                <a:solidFill>
                  <a:srgbClr val="00338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err="1">
                <a:solidFill>
                  <a:srgbClr val="00338D"/>
                </a:solidFill>
                <a:latin typeface="Times New Roman" pitchFamily="18" charset="0"/>
                <a:cs typeface="Times New Roman" pitchFamily="18" charset="0"/>
              </a:rPr>
              <a:t>som</a:t>
            </a:r>
            <a:r>
              <a:rPr lang="en-GB" sz="2000">
                <a:solidFill>
                  <a:srgbClr val="00338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err="1">
                <a:solidFill>
                  <a:srgbClr val="00338D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GB" sz="2000">
                <a:solidFill>
                  <a:srgbClr val="00338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err="1">
                <a:solidFill>
                  <a:srgbClr val="00338D"/>
                </a:solidFill>
                <a:latin typeface="Times New Roman" pitchFamily="18" charset="0"/>
                <a:cs typeface="Times New Roman" pitchFamily="18" charset="0"/>
              </a:rPr>
              <a:t>opprettet</a:t>
            </a:r>
            <a:r>
              <a:rPr lang="en-GB" sz="2000">
                <a:solidFill>
                  <a:srgbClr val="00338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err="1">
                <a:solidFill>
                  <a:srgbClr val="00338D"/>
                </a:solidFill>
                <a:latin typeface="Times New Roman" pitchFamily="18" charset="0"/>
                <a:cs typeface="Times New Roman" pitchFamily="18" charset="0"/>
              </a:rPr>
              <a:t>på</a:t>
            </a:r>
            <a:r>
              <a:rPr lang="en-GB" sz="2000">
                <a:solidFill>
                  <a:srgbClr val="00338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err="1">
                <a:solidFill>
                  <a:srgbClr val="00338D"/>
                </a:solidFill>
                <a:latin typeface="Times New Roman" pitchFamily="18" charset="0"/>
                <a:cs typeface="Times New Roman" pitchFamily="18" charset="0"/>
              </a:rPr>
              <a:t>meldinger</a:t>
            </a:r>
            <a:r>
              <a:rPr lang="en-GB" sz="2000">
                <a:solidFill>
                  <a:srgbClr val="00338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err="1">
                <a:solidFill>
                  <a:srgbClr val="00338D"/>
                </a:solidFill>
                <a:latin typeface="Times New Roman" pitchFamily="18" charset="0"/>
                <a:cs typeface="Times New Roman" pitchFamily="18" charset="0"/>
              </a:rPr>
              <a:t>innenfor</a:t>
            </a:r>
            <a:r>
              <a:rPr lang="en-GB" sz="2000">
                <a:solidFill>
                  <a:srgbClr val="00338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err="1">
                <a:solidFill>
                  <a:srgbClr val="00338D"/>
                </a:solidFill>
                <a:latin typeface="Times New Roman" pitchFamily="18" charset="0"/>
                <a:cs typeface="Times New Roman" pitchFamily="18" charset="0"/>
              </a:rPr>
              <a:t>gitt</a:t>
            </a:r>
            <a:r>
              <a:rPr lang="en-GB" sz="2000">
                <a:solidFill>
                  <a:srgbClr val="00338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err="1">
                <a:solidFill>
                  <a:srgbClr val="00338D"/>
                </a:solidFill>
                <a:latin typeface="Times New Roman" pitchFamily="18" charset="0"/>
                <a:cs typeface="Times New Roman" pitchFamily="18" charset="0"/>
              </a:rPr>
              <a:t>kriterium</a:t>
            </a:r>
            <a:r>
              <a:rPr lang="en-GB" sz="2000">
                <a:solidFill>
                  <a:srgbClr val="00338D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GB" sz="2000" smtClean="0">
              <a:solidFill>
                <a:srgbClr val="00338D"/>
              </a:solidFill>
              <a:latin typeface="Times New Roman" pitchFamily="18" charset="0"/>
              <a:cs typeface="Times New Roman" pitchFamily="18" charset="0"/>
            </a:endParaRPr>
          </a:p>
          <a:p>
            <a:pPr marL="779463" lvl="1" indent="-322263">
              <a:spcBef>
                <a:spcPts val="600"/>
              </a:spcBef>
              <a:buClr>
                <a:srgbClr val="00338D"/>
              </a:buClr>
              <a:buFont typeface="Wingdings" charset="2"/>
              <a:buChar char=""/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  <a:defRPr/>
            </a:pPr>
            <a:endParaRPr lang="en-GB" sz="2000">
              <a:solidFill>
                <a:srgbClr val="00338D"/>
              </a:solidFill>
              <a:latin typeface="Times New Roman" pitchFamily="18" charset="0"/>
              <a:cs typeface="Times New Roman" pitchFamily="18" charset="0"/>
            </a:endParaRPr>
          </a:p>
          <a:p>
            <a:pPr marL="779463" lvl="1" indent="-322263">
              <a:spcBef>
                <a:spcPts val="600"/>
              </a:spcBef>
              <a:buClr>
                <a:srgbClr val="00338D"/>
              </a:buClr>
              <a:buFont typeface="Wingdings" charset="2"/>
              <a:buChar char=""/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  <a:defRPr/>
            </a:pPr>
            <a:r>
              <a:rPr lang="en-GB" sz="2000" smtClean="0">
                <a:solidFill>
                  <a:srgbClr val="00338D"/>
                </a:solidFill>
                <a:latin typeface="Times New Roman" pitchFamily="18" charset="0"/>
                <a:cs typeface="Times New Roman" pitchFamily="18" charset="0"/>
              </a:rPr>
              <a:t>Kan lage filter over tiltak</a:t>
            </a:r>
            <a:endParaRPr lang="en-GB" sz="2000">
              <a:solidFill>
                <a:srgbClr val="00338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917" y="1353927"/>
            <a:ext cx="2572109" cy="6763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970" y="3194740"/>
            <a:ext cx="2534004" cy="6477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3195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F60FC3-324B-401B-87AC-C14A6FCE29EE}" type="datetime1">
              <a:rPr lang="nb-NO" smtClean="0"/>
              <a:t>08.06.2015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E01194-72E6-45CF-9942-7B359F3B706A}" type="slidenum">
              <a:rPr lang="nb-NO" smtClean="0"/>
              <a:t>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395536" y="836712"/>
            <a:ext cx="72008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 b="1" err="1" smtClean="0">
                <a:solidFill>
                  <a:schemeClr val="accent4"/>
                </a:solidFill>
              </a:rPr>
              <a:t>Meldingsoversikt</a:t>
            </a:r>
            <a:endParaRPr lang="en-GB" sz="4000" b="1" smtClean="0">
              <a:solidFill>
                <a:schemeClr val="accent4"/>
              </a:solidFill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err="1">
                <a:solidFill>
                  <a:schemeClr val="accent4"/>
                </a:solidFill>
              </a:rPr>
              <a:t>Følgende</a:t>
            </a:r>
            <a:r>
              <a:rPr lang="en-GB" sz="2800">
                <a:solidFill>
                  <a:schemeClr val="accent4"/>
                </a:solidFill>
              </a:rPr>
              <a:t> </a:t>
            </a:r>
            <a:r>
              <a:rPr lang="en-GB" sz="2800" err="1">
                <a:solidFill>
                  <a:schemeClr val="accent4"/>
                </a:solidFill>
              </a:rPr>
              <a:t>kriterie</a:t>
            </a:r>
            <a:r>
              <a:rPr lang="en-GB" sz="2800">
                <a:solidFill>
                  <a:schemeClr val="accent4"/>
                </a:solidFill>
              </a:rPr>
              <a:t> </a:t>
            </a:r>
            <a:r>
              <a:rPr lang="en-GB" sz="2800" err="1">
                <a:solidFill>
                  <a:schemeClr val="accent4"/>
                </a:solidFill>
              </a:rPr>
              <a:t>er</a:t>
            </a:r>
            <a:r>
              <a:rPr lang="en-GB" sz="2800">
                <a:solidFill>
                  <a:schemeClr val="accent4"/>
                </a:solidFill>
              </a:rPr>
              <a:t> </a:t>
            </a:r>
            <a:r>
              <a:rPr lang="en-GB" sz="2800" err="1">
                <a:solidFill>
                  <a:schemeClr val="accent4"/>
                </a:solidFill>
              </a:rPr>
              <a:t>satt</a:t>
            </a:r>
            <a:r>
              <a:rPr lang="en-GB" sz="2800">
                <a:solidFill>
                  <a:schemeClr val="accent4"/>
                </a:solidFill>
              </a:rPr>
              <a:t> </a:t>
            </a:r>
            <a:r>
              <a:rPr lang="en-GB" sz="2800" err="1">
                <a:solidFill>
                  <a:schemeClr val="accent4"/>
                </a:solidFill>
              </a:rPr>
              <a:t>som</a:t>
            </a:r>
            <a:r>
              <a:rPr lang="en-GB" sz="2800">
                <a:solidFill>
                  <a:schemeClr val="accent4"/>
                </a:solidFill>
              </a:rPr>
              <a:t> standard. </a:t>
            </a:r>
            <a:r>
              <a:rPr lang="en-GB" sz="2800" err="1">
                <a:solidFill>
                  <a:schemeClr val="accent4"/>
                </a:solidFill>
              </a:rPr>
              <a:t>Brukeren</a:t>
            </a:r>
            <a:r>
              <a:rPr lang="en-GB" sz="2800">
                <a:solidFill>
                  <a:schemeClr val="accent4"/>
                </a:solidFill>
              </a:rPr>
              <a:t> </a:t>
            </a:r>
            <a:r>
              <a:rPr lang="en-GB" sz="2800" err="1">
                <a:solidFill>
                  <a:schemeClr val="accent4"/>
                </a:solidFill>
              </a:rPr>
              <a:t>ser</a:t>
            </a:r>
            <a:r>
              <a:rPr lang="en-GB" sz="2800">
                <a:solidFill>
                  <a:schemeClr val="accent4"/>
                </a:solidFill>
              </a:rPr>
              <a:t> </a:t>
            </a:r>
            <a:r>
              <a:rPr lang="en-GB" sz="2800" err="1">
                <a:solidFill>
                  <a:schemeClr val="accent4"/>
                </a:solidFill>
              </a:rPr>
              <a:t>alle</a:t>
            </a:r>
            <a:r>
              <a:rPr lang="en-GB" sz="2800">
                <a:solidFill>
                  <a:schemeClr val="accent4"/>
                </a:solidFill>
              </a:rPr>
              <a:t> </a:t>
            </a:r>
            <a:r>
              <a:rPr lang="en-GB" sz="2800" err="1">
                <a:solidFill>
                  <a:schemeClr val="accent4"/>
                </a:solidFill>
              </a:rPr>
              <a:t>meldinger</a:t>
            </a:r>
            <a:r>
              <a:rPr lang="en-GB" sz="2800">
                <a:solidFill>
                  <a:schemeClr val="accent4"/>
                </a:solidFill>
              </a:rPr>
              <a:t> </a:t>
            </a:r>
            <a:r>
              <a:rPr lang="en-GB" sz="2800" err="1">
                <a:solidFill>
                  <a:schemeClr val="accent4"/>
                </a:solidFill>
              </a:rPr>
              <a:t>uansett</a:t>
            </a:r>
            <a:r>
              <a:rPr lang="en-GB" sz="2800">
                <a:solidFill>
                  <a:schemeClr val="accent4"/>
                </a:solidFill>
              </a:rPr>
              <a:t> </a:t>
            </a:r>
            <a:r>
              <a:rPr lang="en-GB" sz="2800" err="1">
                <a:solidFill>
                  <a:schemeClr val="accent4"/>
                </a:solidFill>
              </a:rPr>
              <a:t>skjema</a:t>
            </a:r>
            <a:r>
              <a:rPr lang="en-GB" sz="2800">
                <a:solidFill>
                  <a:schemeClr val="accent4"/>
                </a:solidFill>
              </a:rPr>
              <a:t> der </a:t>
            </a:r>
            <a:r>
              <a:rPr lang="en-GB" sz="2800" err="1">
                <a:solidFill>
                  <a:schemeClr val="accent4"/>
                </a:solidFill>
              </a:rPr>
              <a:t>han</a:t>
            </a:r>
            <a:r>
              <a:rPr lang="en-GB" sz="2800">
                <a:solidFill>
                  <a:schemeClr val="accent4"/>
                </a:solidFill>
              </a:rPr>
              <a:t> </a:t>
            </a:r>
            <a:r>
              <a:rPr lang="en-GB" sz="2800" err="1">
                <a:solidFill>
                  <a:schemeClr val="accent4"/>
                </a:solidFill>
              </a:rPr>
              <a:t>har</a:t>
            </a:r>
            <a:r>
              <a:rPr lang="en-GB" sz="2800">
                <a:solidFill>
                  <a:schemeClr val="accent4"/>
                </a:solidFill>
              </a:rPr>
              <a:t> en </a:t>
            </a:r>
            <a:r>
              <a:rPr lang="en-GB" sz="2800" err="1">
                <a:solidFill>
                  <a:schemeClr val="accent4"/>
                </a:solidFill>
              </a:rPr>
              <a:t>rolle</a:t>
            </a:r>
            <a:r>
              <a:rPr lang="en-GB" sz="2800">
                <a:solidFill>
                  <a:schemeClr val="accent4"/>
                </a:solidFill>
              </a:rPr>
              <a:t> </a:t>
            </a:r>
            <a:r>
              <a:rPr lang="en-GB" sz="2800" err="1">
                <a:solidFill>
                  <a:schemeClr val="accent4"/>
                </a:solidFill>
              </a:rPr>
              <a:t>og</a:t>
            </a:r>
            <a:r>
              <a:rPr lang="en-GB" sz="2800">
                <a:solidFill>
                  <a:schemeClr val="accent4"/>
                </a:solidFill>
              </a:rPr>
              <a:t> status </a:t>
            </a:r>
            <a:r>
              <a:rPr lang="en-GB" sz="2800" err="1">
                <a:solidFill>
                  <a:schemeClr val="accent4"/>
                </a:solidFill>
              </a:rPr>
              <a:t>er</a:t>
            </a:r>
            <a:r>
              <a:rPr lang="en-GB" sz="2800">
                <a:solidFill>
                  <a:schemeClr val="accent4"/>
                </a:solidFill>
              </a:rPr>
              <a:t> </a:t>
            </a:r>
            <a:r>
              <a:rPr lang="en-GB" sz="2800" err="1">
                <a:solidFill>
                  <a:schemeClr val="accent4"/>
                </a:solidFill>
              </a:rPr>
              <a:t>på</a:t>
            </a:r>
            <a:r>
              <a:rPr lang="en-GB" sz="2800">
                <a:solidFill>
                  <a:schemeClr val="accent4"/>
                </a:solidFill>
              </a:rPr>
              <a:t> </a:t>
            </a:r>
            <a:r>
              <a:rPr lang="en-GB" sz="2800" err="1">
                <a:solidFill>
                  <a:schemeClr val="accent4"/>
                </a:solidFill>
              </a:rPr>
              <a:t>meldingene</a:t>
            </a:r>
            <a:r>
              <a:rPr lang="en-GB" sz="2800">
                <a:solidFill>
                  <a:schemeClr val="accent4"/>
                </a:solidFill>
              </a:rPr>
              <a:t> </a:t>
            </a:r>
            <a:r>
              <a:rPr lang="en-GB" sz="2800" err="1">
                <a:solidFill>
                  <a:schemeClr val="accent4"/>
                </a:solidFill>
              </a:rPr>
              <a:t>er</a:t>
            </a:r>
            <a:r>
              <a:rPr lang="en-GB" sz="2800">
                <a:solidFill>
                  <a:schemeClr val="accent4"/>
                </a:solidFill>
              </a:rPr>
              <a:t> </a:t>
            </a:r>
            <a:r>
              <a:rPr lang="en-GB" sz="2800" err="1">
                <a:solidFill>
                  <a:schemeClr val="accent4"/>
                </a:solidFill>
              </a:rPr>
              <a:t>åpen</a:t>
            </a:r>
            <a:r>
              <a:rPr lang="en-GB" sz="2800">
                <a:solidFill>
                  <a:schemeClr val="accent4"/>
                </a:solidFill>
              </a:rPr>
              <a:t>, </a:t>
            </a:r>
            <a:r>
              <a:rPr lang="en-GB" sz="2800" err="1">
                <a:solidFill>
                  <a:schemeClr val="accent4"/>
                </a:solidFill>
              </a:rPr>
              <a:t>lukket</a:t>
            </a:r>
            <a:r>
              <a:rPr lang="en-GB" sz="2800">
                <a:solidFill>
                  <a:schemeClr val="accent4"/>
                </a:solidFill>
              </a:rPr>
              <a:t> </a:t>
            </a:r>
            <a:r>
              <a:rPr lang="en-GB" sz="2800" err="1">
                <a:solidFill>
                  <a:schemeClr val="accent4"/>
                </a:solidFill>
              </a:rPr>
              <a:t>og</a:t>
            </a:r>
            <a:r>
              <a:rPr lang="en-GB" sz="2800">
                <a:solidFill>
                  <a:schemeClr val="accent4"/>
                </a:solidFill>
              </a:rPr>
              <a:t> </a:t>
            </a:r>
            <a:r>
              <a:rPr lang="en-GB" sz="2800" err="1" smtClean="0">
                <a:solidFill>
                  <a:schemeClr val="accent4"/>
                </a:solidFill>
              </a:rPr>
              <a:t>datafangst</a:t>
            </a:r>
            <a:endParaRPr lang="en-GB" sz="2800" smtClean="0">
              <a:solidFill>
                <a:schemeClr val="accent4"/>
              </a:solidFill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>
              <a:solidFill>
                <a:srgbClr val="000000"/>
              </a:solidFill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05" y="3545146"/>
            <a:ext cx="6716063" cy="2238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5469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F60FC3-324B-401B-87AC-C14A6FCE29EE}" type="datetime1">
              <a:rPr lang="nb-NO" smtClean="0"/>
              <a:t>08.06.2015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E01194-72E6-45CF-9942-7B359F3B706A}" type="slidenum">
              <a:rPr lang="nb-NO" smtClean="0"/>
              <a:t>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1525332" y="548680"/>
            <a:ext cx="643104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 b="1">
                <a:solidFill>
                  <a:srgbClr val="4A66AC"/>
                </a:solidFill>
              </a:rPr>
              <a:t>Meldingsoversikt</a:t>
            </a:r>
          </a:p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b="1" i="1">
              <a:solidFill>
                <a:srgbClr val="800000"/>
              </a:solidFill>
              <a:latin typeface="Verdana" pitchFamily="32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err="1">
                <a:solidFill>
                  <a:srgbClr val="000000"/>
                </a:solidFill>
                <a:cs typeface="Arial" pitchFamily="34" charset="0"/>
              </a:rPr>
              <a:t>Kriterier</a:t>
            </a:r>
            <a:r>
              <a:rPr lang="en-GB" b="1">
                <a:solidFill>
                  <a:srgbClr val="000000"/>
                </a:solidFill>
                <a:cs typeface="Arial" pitchFamily="34" charset="0"/>
              </a:rPr>
              <a:t>, </a:t>
            </a:r>
            <a:r>
              <a:rPr lang="en-GB" err="1">
                <a:solidFill>
                  <a:srgbClr val="000000"/>
                </a:solidFill>
              </a:rPr>
              <a:t>følgende</a:t>
            </a:r>
            <a:r>
              <a:rPr lang="en-GB">
                <a:solidFill>
                  <a:srgbClr val="000000"/>
                </a:solidFill>
              </a:rPr>
              <a:t> felt </a:t>
            </a:r>
            <a:r>
              <a:rPr lang="en-GB" err="1">
                <a:solidFill>
                  <a:srgbClr val="000000"/>
                </a:solidFill>
              </a:rPr>
              <a:t>kan</a:t>
            </a:r>
            <a:r>
              <a:rPr lang="en-GB">
                <a:solidFill>
                  <a:srgbClr val="000000"/>
                </a:solidFill>
              </a:rPr>
              <a:t> </a:t>
            </a:r>
            <a:r>
              <a:rPr lang="en-GB" err="1">
                <a:solidFill>
                  <a:srgbClr val="000000"/>
                </a:solidFill>
              </a:rPr>
              <a:t>velges</a:t>
            </a:r>
            <a:r>
              <a:rPr lang="en-GB">
                <a:solidFill>
                  <a:srgbClr val="000000"/>
                </a:solidFill>
              </a:rPr>
              <a:t> </a:t>
            </a:r>
            <a:r>
              <a:rPr lang="en-GB" err="1">
                <a:solidFill>
                  <a:srgbClr val="000000"/>
                </a:solidFill>
              </a:rPr>
              <a:t>som</a:t>
            </a:r>
            <a:r>
              <a:rPr lang="en-GB">
                <a:solidFill>
                  <a:srgbClr val="000000"/>
                </a:solidFill>
              </a:rPr>
              <a:t> </a:t>
            </a:r>
            <a:r>
              <a:rPr lang="en-GB" err="1" smtClean="0">
                <a:solidFill>
                  <a:srgbClr val="000000"/>
                </a:solidFill>
              </a:rPr>
              <a:t>kriterie</a:t>
            </a:r>
            <a:endParaRPr lang="en-GB" smtClean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>
              <a:solidFill>
                <a:srgbClr val="000000"/>
              </a:solidFill>
              <a:latin typeface="Arial" charset="0"/>
            </a:endParaRP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  <a:defRPr/>
            </a:pPr>
            <a:r>
              <a:rPr lang="en-GB" sz="1400" b="1" err="1" smtClean="0">
                <a:solidFill>
                  <a:srgbClr val="000000"/>
                </a:solidFill>
                <a:latin typeface="Arial"/>
                <a:cs typeface="Lucida Sans Unicode"/>
              </a:rPr>
              <a:t>Endret</a:t>
            </a:r>
            <a:r>
              <a:rPr lang="en-GB" sz="1400" b="1" smtClean="0">
                <a:solidFill>
                  <a:srgbClr val="000000"/>
                </a:solidFill>
                <a:latin typeface="Arial"/>
                <a:cs typeface="Lucida Sans Unicode"/>
              </a:rPr>
              <a:t>							</a:t>
            </a:r>
            <a:endParaRPr lang="en-GB" sz="1400" b="1">
              <a:solidFill>
                <a:srgbClr val="000000"/>
              </a:solidFill>
              <a:latin typeface="Arial"/>
              <a:cs typeface="Lucida Sans Unicode"/>
            </a:endParaRP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  <a:defRPr/>
            </a:pPr>
            <a:r>
              <a:rPr lang="en-GB" sz="1400" b="1" err="1">
                <a:solidFill>
                  <a:srgbClr val="000000"/>
                </a:solidFill>
                <a:latin typeface="Arial"/>
                <a:cs typeface="Lucida Sans Unicode"/>
              </a:rPr>
              <a:t>Fritekstsøk</a:t>
            </a:r>
            <a:endParaRPr lang="en-GB" sz="1400" b="1">
              <a:solidFill>
                <a:srgbClr val="000000"/>
              </a:solidFill>
              <a:latin typeface="Arial"/>
              <a:cs typeface="Lucida Sans Unicode"/>
            </a:endParaRP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  <a:defRPr/>
            </a:pPr>
            <a:r>
              <a:rPr lang="en-GB" sz="1400" b="1" err="1">
                <a:solidFill>
                  <a:srgbClr val="000000"/>
                </a:solidFill>
                <a:latin typeface="Arial"/>
                <a:cs typeface="Lucida Sans Unicode"/>
              </a:rPr>
              <a:t>Lukket</a:t>
            </a:r>
            <a:endParaRPr lang="en-GB" sz="1400" b="1">
              <a:solidFill>
                <a:srgbClr val="000000"/>
              </a:solidFill>
              <a:latin typeface="Arial"/>
              <a:cs typeface="Lucida Sans Unicode"/>
            </a:endParaRP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  <a:defRPr/>
            </a:pPr>
            <a:r>
              <a:rPr lang="en-GB" sz="1400" b="1" err="1">
                <a:solidFill>
                  <a:srgbClr val="000000"/>
                </a:solidFill>
                <a:latin typeface="Arial"/>
                <a:cs typeface="Lucida Sans Unicode"/>
              </a:rPr>
              <a:t>Melder</a:t>
            </a:r>
            <a:endParaRPr lang="en-GB" sz="1400" b="1">
              <a:solidFill>
                <a:srgbClr val="000000"/>
              </a:solidFill>
              <a:latin typeface="Arial"/>
              <a:cs typeface="Lucida Sans Unicode"/>
            </a:endParaRP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  <a:defRPr/>
            </a:pPr>
            <a:r>
              <a:rPr lang="en-GB" sz="1400" b="1" err="1">
                <a:solidFill>
                  <a:srgbClr val="000000"/>
                </a:solidFill>
                <a:latin typeface="Arial"/>
                <a:cs typeface="Lucida Sans Unicode"/>
              </a:rPr>
              <a:t>Meldings</a:t>
            </a:r>
            <a:r>
              <a:rPr lang="en-GB" sz="1400" b="1">
                <a:solidFill>
                  <a:srgbClr val="000000"/>
                </a:solidFill>
                <a:latin typeface="Arial"/>
                <a:cs typeface="Lucida Sans Unicode"/>
              </a:rPr>
              <a:t>-ID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  <a:defRPr/>
            </a:pPr>
            <a:r>
              <a:rPr lang="en-GB" sz="1400" b="1" err="1">
                <a:solidFill>
                  <a:srgbClr val="000000"/>
                </a:solidFill>
                <a:latin typeface="Arial"/>
                <a:cs typeface="Lucida Sans Unicode"/>
              </a:rPr>
              <a:t>Meldingsansvarlig</a:t>
            </a:r>
            <a:endParaRPr lang="en-GB" sz="1400" b="1">
              <a:solidFill>
                <a:srgbClr val="000000"/>
              </a:solidFill>
              <a:latin typeface="Arial"/>
              <a:cs typeface="Lucida Sans Unicode"/>
            </a:endParaRP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  <a:defRPr/>
            </a:pPr>
            <a:r>
              <a:rPr lang="en-GB" sz="1400" b="1" err="1">
                <a:solidFill>
                  <a:srgbClr val="000000"/>
                </a:solidFill>
                <a:latin typeface="Arial"/>
                <a:cs typeface="Lucida Sans Unicode"/>
              </a:rPr>
              <a:t>Meldt</a:t>
            </a:r>
            <a:r>
              <a:rPr lang="en-GB" sz="1400" b="1">
                <a:solidFill>
                  <a:srgbClr val="000000"/>
                </a:solidFill>
                <a:latin typeface="Arial"/>
                <a:cs typeface="Lucida Sans Unicode"/>
              </a:rPr>
              <a:t> </a:t>
            </a:r>
            <a:r>
              <a:rPr lang="en-GB" sz="1400" b="1" err="1">
                <a:solidFill>
                  <a:srgbClr val="000000"/>
                </a:solidFill>
                <a:latin typeface="Arial"/>
                <a:cs typeface="Lucida Sans Unicode"/>
              </a:rPr>
              <a:t>fra</a:t>
            </a:r>
            <a:r>
              <a:rPr lang="en-GB" sz="1400" b="1">
                <a:solidFill>
                  <a:srgbClr val="000000"/>
                </a:solidFill>
                <a:latin typeface="Arial"/>
                <a:cs typeface="Lucida Sans Unicode"/>
              </a:rPr>
              <a:t> </a:t>
            </a:r>
            <a:r>
              <a:rPr lang="en-GB" sz="1400" b="1" err="1">
                <a:solidFill>
                  <a:srgbClr val="000000"/>
                </a:solidFill>
                <a:latin typeface="Arial"/>
                <a:cs typeface="Lucida Sans Unicode"/>
              </a:rPr>
              <a:t>enhet</a:t>
            </a:r>
            <a:endParaRPr lang="en-GB" sz="1400" b="1">
              <a:solidFill>
                <a:srgbClr val="000000"/>
              </a:solidFill>
              <a:latin typeface="Arial"/>
              <a:cs typeface="Lucida Sans Unicode"/>
            </a:endParaRP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  <a:defRPr/>
            </a:pPr>
            <a:r>
              <a:rPr lang="en-GB" sz="1400" b="1" err="1">
                <a:solidFill>
                  <a:srgbClr val="000000"/>
                </a:solidFill>
                <a:latin typeface="Arial"/>
                <a:cs typeface="Lucida Sans Unicode"/>
              </a:rPr>
              <a:t>Meldt</a:t>
            </a:r>
            <a:r>
              <a:rPr lang="en-GB" sz="1400" b="1">
                <a:solidFill>
                  <a:srgbClr val="000000"/>
                </a:solidFill>
                <a:latin typeface="Arial"/>
                <a:cs typeface="Lucida Sans Unicode"/>
              </a:rPr>
              <a:t> </a:t>
            </a:r>
            <a:r>
              <a:rPr lang="en-GB" sz="1400" b="1" err="1">
                <a:solidFill>
                  <a:srgbClr val="000000"/>
                </a:solidFill>
                <a:latin typeface="Arial"/>
                <a:cs typeface="Lucida Sans Unicode"/>
              </a:rPr>
              <a:t>til</a:t>
            </a:r>
            <a:r>
              <a:rPr lang="en-GB" sz="1400" b="1">
                <a:solidFill>
                  <a:srgbClr val="000000"/>
                </a:solidFill>
                <a:latin typeface="Arial"/>
                <a:cs typeface="Lucida Sans Unicode"/>
              </a:rPr>
              <a:t> </a:t>
            </a:r>
            <a:r>
              <a:rPr lang="en-GB" sz="1400" b="1" err="1">
                <a:solidFill>
                  <a:srgbClr val="000000"/>
                </a:solidFill>
                <a:latin typeface="Arial"/>
                <a:cs typeface="Lucida Sans Unicode"/>
              </a:rPr>
              <a:t>enhet</a:t>
            </a:r>
            <a:endParaRPr lang="en-GB" sz="1400" b="1">
              <a:solidFill>
                <a:srgbClr val="000000"/>
              </a:solidFill>
              <a:latin typeface="Arial"/>
              <a:cs typeface="Lucida Sans Unicode"/>
            </a:endParaRP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  <a:defRPr/>
            </a:pPr>
            <a:r>
              <a:rPr lang="en-GB" sz="1400" b="1">
                <a:solidFill>
                  <a:srgbClr val="000000"/>
                </a:solidFill>
                <a:latin typeface="Arial"/>
                <a:cs typeface="Lucida Sans Unicode"/>
              </a:rPr>
              <a:t>Min </a:t>
            </a:r>
            <a:r>
              <a:rPr lang="en-GB" sz="1400" b="1" err="1">
                <a:solidFill>
                  <a:srgbClr val="000000"/>
                </a:solidFill>
                <a:latin typeface="Arial"/>
                <a:cs typeface="Lucida Sans Unicode"/>
              </a:rPr>
              <a:t>rolle</a:t>
            </a:r>
            <a:endParaRPr lang="en-GB" sz="1400" b="1">
              <a:solidFill>
                <a:srgbClr val="000000"/>
              </a:solidFill>
              <a:latin typeface="Arial"/>
              <a:cs typeface="Lucida Sans Unicode"/>
            </a:endParaRP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  <a:defRPr/>
            </a:pPr>
            <a:r>
              <a:rPr lang="en-GB" sz="1400" b="1" err="1">
                <a:solidFill>
                  <a:srgbClr val="000000"/>
                </a:solidFill>
                <a:latin typeface="Arial"/>
                <a:cs typeface="Lucida Sans Unicode"/>
              </a:rPr>
              <a:t>Nøkkelord</a:t>
            </a:r>
            <a:endParaRPr lang="en-GB" sz="1400" b="1">
              <a:solidFill>
                <a:srgbClr val="000000"/>
              </a:solidFill>
              <a:latin typeface="Arial"/>
              <a:cs typeface="Lucida Sans Unicode"/>
            </a:endParaRP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  <a:defRPr/>
            </a:pPr>
            <a:r>
              <a:rPr lang="en-GB" sz="1400" b="1" err="1">
                <a:solidFill>
                  <a:srgbClr val="000000"/>
                </a:solidFill>
                <a:latin typeface="Arial"/>
                <a:cs typeface="Lucida Sans Unicode"/>
              </a:rPr>
              <a:t>Registrert</a:t>
            </a:r>
            <a:endParaRPr lang="en-GB" sz="1400" b="1">
              <a:solidFill>
                <a:srgbClr val="000000"/>
              </a:solidFill>
              <a:latin typeface="Arial"/>
              <a:cs typeface="Lucida Sans Unicode"/>
            </a:endParaRP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  <a:defRPr/>
            </a:pPr>
            <a:r>
              <a:rPr lang="en-GB" sz="1400" b="1" err="1">
                <a:solidFill>
                  <a:srgbClr val="000000"/>
                </a:solidFill>
                <a:latin typeface="Arial"/>
                <a:cs typeface="Lucida Sans Unicode"/>
              </a:rPr>
              <a:t>Skjema</a:t>
            </a:r>
            <a:endParaRPr lang="en-GB" sz="1400" b="1">
              <a:solidFill>
                <a:srgbClr val="000000"/>
              </a:solidFill>
              <a:latin typeface="Arial"/>
              <a:cs typeface="Lucida Sans Unicode"/>
            </a:endParaRP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  <a:defRPr/>
            </a:pPr>
            <a:r>
              <a:rPr lang="en-GB" sz="1400" b="1" err="1">
                <a:solidFill>
                  <a:srgbClr val="000000"/>
                </a:solidFill>
                <a:latin typeface="Arial"/>
                <a:cs typeface="Lucida Sans Unicode"/>
              </a:rPr>
              <a:t>Skjemafelt</a:t>
            </a:r>
            <a:endParaRPr lang="en-GB" sz="1400" b="1">
              <a:solidFill>
                <a:srgbClr val="000000"/>
              </a:solidFill>
              <a:latin typeface="Arial"/>
              <a:cs typeface="Lucida Sans Unicode"/>
            </a:endParaRP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  <a:defRPr/>
            </a:pPr>
            <a:r>
              <a:rPr lang="en-GB" sz="1400" b="1">
                <a:solidFill>
                  <a:srgbClr val="000000"/>
                </a:solidFill>
                <a:latin typeface="Arial"/>
                <a:cs typeface="Lucida Sans Unicode"/>
              </a:rPr>
              <a:t>Status</a:t>
            </a: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b="1" i="1">
              <a:solidFill>
                <a:srgbClr val="800000"/>
              </a:solidFill>
              <a:latin typeface="Verdana" pitchFamily="3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560" y="1700808"/>
            <a:ext cx="1816100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2479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F60FC3-324B-401B-87AC-C14A6FCE29EE}" type="datetime1">
              <a:rPr lang="nb-NO" smtClean="0"/>
              <a:t>08.06.2015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E01194-72E6-45CF-9942-7B359F3B706A}" type="slidenum">
              <a:rPr lang="nb-NO" smtClean="0"/>
              <a:t>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1225233" y="476672"/>
            <a:ext cx="54770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smtClean="0">
                <a:solidFill>
                  <a:srgbClr val="4A66AC"/>
                </a:solidFill>
              </a:rPr>
              <a:t>Skjemafelt som kolonner</a:t>
            </a:r>
            <a:endParaRPr lang="nb-NO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4104456" cy="26272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412776"/>
            <a:ext cx="1291231" cy="44728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2048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F60FC3-324B-401B-87AC-C14A6FCE29EE}" type="datetime1">
              <a:rPr lang="nb-NO" smtClean="0"/>
              <a:t>08.06.2015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E01194-72E6-45CF-9942-7B359F3B706A}" type="slidenum">
              <a:rPr lang="nb-NO" smtClean="0"/>
              <a:t>9</a:t>
            </a:fld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2117135" y="692696"/>
            <a:ext cx="38453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 b="1" smtClean="0">
                <a:solidFill>
                  <a:srgbClr val="4A66AC"/>
                </a:solidFill>
              </a:rPr>
              <a:t>Meldingsoversikt</a:t>
            </a:r>
            <a:endParaRPr lang="en-GB" sz="1400" b="1" i="1" dirty="0"/>
          </a:p>
        </p:txBody>
      </p:sp>
      <p:sp>
        <p:nvSpPr>
          <p:cNvPr id="6" name="Rektangel 5"/>
          <p:cNvSpPr/>
          <p:nvPr/>
        </p:nvSpPr>
        <p:spPr>
          <a:xfrm>
            <a:off x="395536" y="1700808"/>
            <a:ext cx="7488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itchFamily="34" charset="0"/>
              <a:buChar char="•"/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  <a:defRPr/>
            </a:pPr>
            <a:r>
              <a:rPr lang="en-GB" i="1">
                <a:solidFill>
                  <a:srgbClr val="000000"/>
                </a:solidFill>
              </a:rPr>
              <a:t>Flytt meldingsansvar</a:t>
            </a:r>
            <a:r>
              <a:rPr lang="en-GB">
                <a:solidFill>
                  <a:srgbClr val="000000"/>
                </a:solidFill>
              </a:rPr>
              <a:t>, gir lov til å flytte en eller flere meldinger til en ny vilkårlig person. Toppadministrator har tilgang til dette valget, men med konfigurasjon kan enhetsadmin og meldingsansvarlig også få tilgang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  <a:defRPr/>
            </a:pPr>
            <a:r>
              <a:rPr lang="en-GB" i="1">
                <a:solidFill>
                  <a:srgbClr val="000000"/>
                </a:solidFill>
              </a:rPr>
              <a:t>Gi leserettighet, </a:t>
            </a:r>
            <a:r>
              <a:rPr lang="en-GB">
                <a:solidFill>
                  <a:srgbClr val="000000"/>
                </a:solidFill>
              </a:rPr>
              <a:t>gir leserettighet til en eller flere meldinger om gangen</a:t>
            </a:r>
            <a:endParaRPr lang="en-GB" i="1">
              <a:solidFill>
                <a:srgbClr val="000000"/>
              </a:solidFill>
            </a:endParaRP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  <a:defRPr/>
            </a:pPr>
            <a:r>
              <a:rPr lang="en-GB" i="1">
                <a:solidFill>
                  <a:srgbClr val="000000"/>
                </a:solidFill>
              </a:rPr>
              <a:t>Eksporter meldinger/risikoelementer/tiltak til Excel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  <a:defRPr/>
            </a:pPr>
            <a:r>
              <a:rPr lang="en-GB" i="1">
                <a:solidFill>
                  <a:srgbClr val="000000"/>
                </a:solidFill>
              </a:rPr>
              <a:t>Generer tekstrapport, </a:t>
            </a:r>
            <a:r>
              <a:rPr lang="en-GB">
                <a:solidFill>
                  <a:srgbClr val="000000"/>
                </a:solidFill>
              </a:rPr>
              <a:t>vise resultat av filter i form av en tekstrapport</a:t>
            </a:r>
            <a:endParaRPr lang="en-GB" i="1">
              <a:solidFill>
                <a:srgbClr val="000000"/>
              </a:solidFill>
            </a:endParaRP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  <a:defRPr/>
            </a:pPr>
            <a:r>
              <a:rPr lang="en-GB" i="1">
                <a:solidFill>
                  <a:srgbClr val="000000"/>
                </a:solidFill>
              </a:rPr>
              <a:t>Generer øyeblikksbilde</a:t>
            </a:r>
            <a:r>
              <a:rPr lang="en-GB">
                <a:solidFill>
                  <a:srgbClr val="000000"/>
                </a:solidFill>
              </a:rPr>
              <a:t>, vise resultat av filter som øyeblikksbilde</a:t>
            </a:r>
            <a:r>
              <a:rPr lang="en-GB" i="1">
                <a:solidFill>
                  <a:srgbClr val="000000"/>
                </a:solidFill>
              </a:rPr>
              <a:t>  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  <a:defRPr/>
            </a:pPr>
            <a:r>
              <a:rPr lang="en-GB" i="1">
                <a:solidFill>
                  <a:srgbClr val="000000"/>
                </a:solidFill>
              </a:rPr>
              <a:t>Eksporter graf, </a:t>
            </a:r>
            <a:r>
              <a:rPr lang="en-GB">
                <a:solidFill>
                  <a:srgbClr val="000000"/>
                </a:solidFill>
              </a:rPr>
              <a:t>lagre diagram lokalt som et bilde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  <a:defRPr/>
            </a:pPr>
            <a:r>
              <a:rPr lang="en-GB" i="1">
                <a:solidFill>
                  <a:srgbClr val="000000"/>
                </a:solidFill>
              </a:rPr>
              <a:t>Eksporter innhold fra rapportgeneratoren til Excel</a:t>
            </a:r>
            <a:endParaRPr lang="en-GB" i="1" dirty="0">
              <a:solidFill>
                <a:srgbClr val="000000"/>
              </a:solidFill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306" y="4941168"/>
            <a:ext cx="2715004" cy="10478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9253001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sjon dokumentadminstrering del 1 EQS  HMR 2015">
  <a:themeElements>
    <a:clrScheme name="Enke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EB8C3FBF99EE748A2D428E276D701E9" ma:contentTypeVersion="0" ma:contentTypeDescription="Opprett et nytt dokument." ma:contentTypeScope="" ma:versionID="6b8902b2782988aeb1cbc93812797daa">
  <xsd:schema xmlns:xsd="http://www.w3.org/2001/XMLSchema" xmlns:p="http://schemas.microsoft.com/office/2006/metadata/properties" targetNamespace="http://schemas.microsoft.com/office/2006/metadata/properties" ma:root="true" ma:fieldsID="ebed2e9da880fd1116f4cada8ffe3c2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 ma:readOnly="tru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E4171B-FB9A-42BC-87EA-94977E2CDF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FDC91F8F-676D-4488-AD9D-88D0B66AA438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C2009C5-8AF6-4F36-954E-A9C76CD5181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Presentasjon dokumentadminstrering del 1 EQS  HMR 2015</Template>
  <TotalTime>2344</TotalTime>
  <Words>851</Words>
  <Application>Microsoft Office PowerPoint</Application>
  <PresentationFormat>Skjermfremvisning (4:3)</PresentationFormat>
  <Paragraphs>179</Paragraphs>
  <Slides>23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23</vt:i4>
      </vt:variant>
    </vt:vector>
  </HeadingPairs>
  <TitlesOfParts>
    <vt:vector size="24" baseType="lpstr">
      <vt:lpstr>Presentasjon dokumentadminstrering del 1 EQS  HMR 2015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Helse Midt-Norge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Aspen, Ingjerd Almskaar</dc:creator>
  <cp:lastModifiedBy>Aspen, Ingjerd Almskaar</cp:lastModifiedBy>
  <cp:revision>54</cp:revision>
  <dcterms:created xsi:type="dcterms:W3CDTF">2015-06-01T08:08:27Z</dcterms:created>
  <dcterms:modified xsi:type="dcterms:W3CDTF">2015-06-08T11:58:23Z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0x010100EEB8C3FBF99EE748A2D428E276D701E9</vt:lpwstr>
  </property>
</Properties>
</file>